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72" r:id="rId8"/>
    <p:sldId id="273" r:id="rId9"/>
    <p:sldId id="262" r:id="rId10"/>
    <p:sldId id="263" r:id="rId11"/>
    <p:sldId id="264" r:id="rId12"/>
    <p:sldId id="265" r:id="rId13"/>
    <p:sldId id="266" r:id="rId14"/>
    <p:sldId id="267" r:id="rId15"/>
    <p:sldId id="274" r:id="rId16"/>
    <p:sldId id="275" r:id="rId17"/>
    <p:sldId id="276" r:id="rId18"/>
    <p:sldId id="277" r:id="rId19"/>
    <p:sldId id="270" r:id="rId20"/>
    <p:sldId id="271"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0" d="100"/>
          <a:sy n="50" d="100"/>
        </p:scale>
        <p:origin x="-928" y="-104"/>
      </p:cViewPr>
      <p:guideLst>
        <p:guide orient="horz" pos="4320"/>
        <p:guide pos="76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 name="Shape 71"/>
          <p:cNvSpPr>
            <a:spLocks noGrp="1" noRot="1" noChangeAspect="1"/>
          </p:cNvSpPr>
          <p:nvPr>
            <p:ph type="sldImg"/>
          </p:nvPr>
        </p:nvSpPr>
        <p:spPr>
          <a:xfrm>
            <a:off x="1143000" y="685800"/>
            <a:ext cx="4572000" cy="3429000"/>
          </a:xfrm>
          <a:prstGeom prst="rect">
            <a:avLst/>
          </a:prstGeom>
        </p:spPr>
        <p:txBody>
          <a:bodyPr/>
          <a:lstStyle/>
          <a:p>
            <a:endParaRPr/>
          </a:p>
        </p:txBody>
      </p:sp>
      <p:sp>
        <p:nvSpPr>
          <p:cNvPr id="72" name="Shape 7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7665015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Photo - Horizontal">
    <p:spTree>
      <p:nvGrpSpPr>
        <p:cNvPr id="1" name=""/>
        <p:cNvGrpSpPr/>
        <p:nvPr/>
      </p:nvGrpSpPr>
      <p:grpSpPr>
        <a:xfrm>
          <a:off x="0" y="0"/>
          <a:ext cx="0" cy="0"/>
          <a:chOff x="0" y="0"/>
          <a:chExt cx="0" cy="0"/>
        </a:xfrm>
      </p:grpSpPr>
      <p:sp>
        <p:nvSpPr>
          <p:cNvPr id="14" name="YOUR PROGRAM NAME ™"/>
          <p:cNvSpPr txBox="1"/>
          <p:nvPr/>
        </p:nvSpPr>
        <p:spPr>
          <a:xfrm>
            <a:off x="20120943" y="12996602"/>
            <a:ext cx="4015780" cy="50606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lvl1pPr algn="r">
              <a:defRPr sz="1800">
                <a:solidFill>
                  <a:srgbClr val="797A7A"/>
                </a:solidFill>
                <a:latin typeface="Arial"/>
                <a:ea typeface="Arial"/>
                <a:cs typeface="Arial"/>
                <a:sym typeface="Arial"/>
              </a:defRPr>
            </a:lvl1pPr>
          </a:lstStyle>
          <a:p>
            <a:r>
              <a:t>YOUR PROGRAM NAME ™</a:t>
            </a:r>
          </a:p>
        </p:txBody>
      </p:sp>
      <p:sp>
        <p:nvSpPr>
          <p:cNvPr id="15" name="YOUR LOGO"/>
          <p:cNvSpPr txBox="1"/>
          <p:nvPr/>
        </p:nvSpPr>
        <p:spPr>
          <a:xfrm>
            <a:off x="221475" y="12949595"/>
            <a:ext cx="2483992" cy="6000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000" b="1">
                <a:solidFill>
                  <a:srgbClr val="000000"/>
                </a:solidFill>
                <a:latin typeface="Helvetica"/>
                <a:ea typeface="Helvetica"/>
                <a:cs typeface="Helvetica"/>
                <a:sym typeface="Helvetica"/>
              </a:defRPr>
            </a:lvl1pPr>
          </a:lstStyle>
          <a:p>
            <a:r>
              <a:t>YOUR LOGO</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30" name="logo_black.png" descr="logo_black.png"/>
          <p:cNvPicPr>
            <a:picLocks noChangeAspect="1"/>
          </p:cNvPicPr>
          <p:nvPr/>
        </p:nvPicPr>
        <p:blipFill>
          <a:blip r:embed="rId2">
            <a:extLst/>
          </a:blip>
          <a:stretch>
            <a:fillRect/>
          </a:stretch>
        </p:blipFill>
        <p:spPr>
          <a:xfrm>
            <a:off x="369248" y="13035472"/>
            <a:ext cx="2188446" cy="442346"/>
          </a:xfrm>
          <a:prstGeom prst="rect">
            <a:avLst/>
          </a:prstGeom>
          <a:ln w="12700">
            <a:miter lim="400000"/>
          </a:ln>
        </p:spPr>
      </p:pic>
      <p:sp>
        <p:nvSpPr>
          <p:cNvPr id="31"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solidFill>
                  <a:srgbClr val="000000"/>
                </a:solidFill>
              </a:defRPr>
            </a:pPr>
            <a:endParaRPr/>
          </a:p>
        </p:txBody>
      </p:sp>
      <p:sp>
        <p:nvSpPr>
          <p:cNvPr id="32" name="Rectangle"/>
          <p:cNvSpPr/>
          <p:nvPr/>
        </p:nvSpPr>
        <p:spPr>
          <a:xfrm>
            <a:off x="-99323" y="-18056"/>
            <a:ext cx="24509713" cy="50451"/>
          </a:xfrm>
          <a:prstGeom prst="rect">
            <a:avLst/>
          </a:prstGeom>
          <a:solidFill>
            <a:srgbClr val="000000"/>
          </a:solidFill>
          <a:ln w="12700">
            <a:miter lim="400000"/>
          </a:ln>
        </p:spPr>
        <p:txBody>
          <a:bodyPr lIns="71437" tIns="71437" rIns="71437" bIns="71437" anchor="ctr"/>
          <a:lstStyle/>
          <a:p>
            <a:pPr>
              <a:defRPr sz="3600">
                <a:solidFill>
                  <a:srgbClr val="000000"/>
                </a:solidFill>
              </a:defRPr>
            </a:pPr>
            <a:endParaRPr/>
          </a:p>
        </p:txBody>
      </p:sp>
      <p:sp>
        <p:nvSpPr>
          <p:cNvPr id="33" name="Rectangle"/>
          <p:cNvSpPr/>
          <p:nvPr/>
        </p:nvSpPr>
        <p:spPr>
          <a:xfrm>
            <a:off x="-62857" y="13683605"/>
            <a:ext cx="24509713" cy="50450"/>
          </a:xfrm>
          <a:prstGeom prst="rect">
            <a:avLst/>
          </a:prstGeom>
          <a:solidFill>
            <a:srgbClr val="000000"/>
          </a:solidFill>
          <a:ln w="12700">
            <a:miter lim="400000"/>
          </a:ln>
        </p:spPr>
        <p:txBody>
          <a:bodyPr lIns="71437" tIns="71437" rIns="71437" bIns="71437" anchor="ctr"/>
          <a:lstStyle/>
          <a:p>
            <a:pPr>
              <a:defRPr sz="3600">
                <a:solidFill>
                  <a:srgbClr val="000000"/>
                </a:solidFill>
              </a:defRPr>
            </a:pPr>
            <a:endParaRPr/>
          </a:p>
        </p:txBody>
      </p:sp>
      <p:sp>
        <p:nvSpPr>
          <p:cNvPr id="34" name="Rectangle"/>
          <p:cNvSpPr/>
          <p:nvPr/>
        </p:nvSpPr>
        <p:spPr>
          <a:xfrm>
            <a:off x="24360089" y="-29169"/>
            <a:ext cx="57290" cy="13774337"/>
          </a:xfrm>
          <a:prstGeom prst="rect">
            <a:avLst/>
          </a:prstGeom>
          <a:solidFill>
            <a:srgbClr val="000000"/>
          </a:solidFill>
          <a:ln w="12700">
            <a:miter lim="400000"/>
          </a:ln>
        </p:spPr>
        <p:txBody>
          <a:bodyPr lIns="71437" tIns="71437" rIns="71437" bIns="71437" anchor="ctr"/>
          <a:lstStyle/>
          <a:p>
            <a:pPr>
              <a:defRPr sz="3600">
                <a:solidFill>
                  <a:srgbClr val="000000"/>
                </a:solidFill>
              </a:defRPr>
            </a:pPr>
            <a:endParaRPr/>
          </a:p>
        </p:txBody>
      </p:sp>
      <p:sp>
        <p:nvSpPr>
          <p:cNvPr id="35" name="Rectangle"/>
          <p:cNvSpPr/>
          <p:nvPr/>
        </p:nvSpPr>
        <p:spPr>
          <a:xfrm>
            <a:off x="-46079" y="-29169"/>
            <a:ext cx="57290" cy="13774337"/>
          </a:xfrm>
          <a:prstGeom prst="rect">
            <a:avLst/>
          </a:prstGeom>
          <a:solidFill>
            <a:srgbClr val="000000"/>
          </a:solidFill>
          <a:ln w="12700">
            <a:miter lim="400000"/>
          </a:ln>
        </p:spPr>
        <p:txBody>
          <a:bodyPr lIns="71437" tIns="71437" rIns="71437" bIns="71437" anchor="ctr"/>
          <a:lstStyle/>
          <a:p>
            <a:pPr>
              <a:defRPr sz="3600">
                <a:solidFill>
                  <a:srgbClr val="000000"/>
                </a:solidFill>
              </a:defRPr>
            </a:pPr>
            <a:endParaRPr/>
          </a:p>
        </p:txBody>
      </p:sp>
      <p:sp>
        <p:nvSpPr>
          <p:cNvPr id="36" name="Consulting Accelerator™"/>
          <p:cNvSpPr txBox="1"/>
          <p:nvPr/>
        </p:nvSpPr>
        <p:spPr>
          <a:xfrm>
            <a:off x="20120943" y="12996602"/>
            <a:ext cx="4015780" cy="50606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lvl1pPr algn="r">
              <a:defRPr sz="1800">
                <a:solidFill>
                  <a:srgbClr val="797A7A"/>
                </a:solidFill>
                <a:latin typeface="Copyright Klim Type Foundry"/>
                <a:ea typeface="Copyright Klim Type Foundry"/>
                <a:cs typeface="Copyright Klim Type Foundry"/>
                <a:sym typeface="Copyright Klim Type Foundry"/>
              </a:defRPr>
            </a:lvl1pPr>
          </a:lstStyle>
          <a:p>
            <a:r>
              <a:t>Consulting Accelerator™</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44" name="logo_black.png" descr="logo_black.png"/>
          <p:cNvPicPr>
            <a:picLocks noChangeAspect="1"/>
          </p:cNvPicPr>
          <p:nvPr/>
        </p:nvPicPr>
        <p:blipFill>
          <a:blip r:embed="rId2">
            <a:extLst/>
          </a:blip>
          <a:stretch>
            <a:fillRect/>
          </a:stretch>
        </p:blipFill>
        <p:spPr>
          <a:xfrm>
            <a:off x="369248" y="13035472"/>
            <a:ext cx="2188446" cy="442346"/>
          </a:xfrm>
          <a:prstGeom prst="rect">
            <a:avLst/>
          </a:prstGeom>
          <a:ln w="12700">
            <a:miter lim="400000"/>
          </a:ln>
        </p:spPr>
      </p:pic>
      <p:sp>
        <p:nvSpPr>
          <p:cNvPr id="45"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46" name="Rectangle"/>
          <p:cNvSpPr/>
          <p:nvPr/>
        </p:nvSpPr>
        <p:spPr>
          <a:xfrm>
            <a:off x="-99323" y="-18056"/>
            <a:ext cx="24509713" cy="50451"/>
          </a:xfrm>
          <a:prstGeom prst="rect">
            <a:avLst/>
          </a:prstGeom>
          <a:solidFill>
            <a:srgbClr val="000000"/>
          </a:solidFill>
          <a:ln w="12700">
            <a:miter lim="400000"/>
          </a:ln>
        </p:spPr>
        <p:txBody>
          <a:bodyPr lIns="71437" tIns="71437" rIns="71437" bIns="71437" anchor="ctr"/>
          <a:lstStyle/>
          <a:p>
            <a:pPr>
              <a:defRPr sz="3600"/>
            </a:pPr>
            <a:endParaRPr/>
          </a:p>
        </p:txBody>
      </p:sp>
      <p:sp>
        <p:nvSpPr>
          <p:cNvPr id="47" name="Rectangle"/>
          <p:cNvSpPr/>
          <p:nvPr/>
        </p:nvSpPr>
        <p:spPr>
          <a:xfrm>
            <a:off x="-62857" y="13683605"/>
            <a:ext cx="24509713" cy="50450"/>
          </a:xfrm>
          <a:prstGeom prst="rect">
            <a:avLst/>
          </a:prstGeom>
          <a:solidFill>
            <a:srgbClr val="000000"/>
          </a:solidFill>
          <a:ln w="12700">
            <a:miter lim="400000"/>
          </a:ln>
        </p:spPr>
        <p:txBody>
          <a:bodyPr lIns="71437" tIns="71437" rIns="71437" bIns="71437" anchor="ctr"/>
          <a:lstStyle/>
          <a:p>
            <a:pPr>
              <a:defRPr sz="3600"/>
            </a:pPr>
            <a:endParaRPr/>
          </a:p>
        </p:txBody>
      </p:sp>
      <p:sp>
        <p:nvSpPr>
          <p:cNvPr id="48" name="Rectangle"/>
          <p:cNvSpPr/>
          <p:nvPr/>
        </p:nvSpPr>
        <p:spPr>
          <a:xfrm>
            <a:off x="24360089" y="-29169"/>
            <a:ext cx="57290" cy="13774337"/>
          </a:xfrm>
          <a:prstGeom prst="rect">
            <a:avLst/>
          </a:prstGeom>
          <a:solidFill>
            <a:srgbClr val="000000"/>
          </a:solidFill>
          <a:ln w="12700">
            <a:miter lim="400000"/>
          </a:ln>
        </p:spPr>
        <p:txBody>
          <a:bodyPr lIns="71437" tIns="71437" rIns="71437" bIns="71437" anchor="ctr"/>
          <a:lstStyle/>
          <a:p>
            <a:pPr>
              <a:defRPr sz="3600"/>
            </a:pPr>
            <a:endParaRPr/>
          </a:p>
        </p:txBody>
      </p:sp>
      <p:sp>
        <p:nvSpPr>
          <p:cNvPr id="49" name="Rectangle"/>
          <p:cNvSpPr/>
          <p:nvPr/>
        </p:nvSpPr>
        <p:spPr>
          <a:xfrm>
            <a:off x="-46079" y="-29169"/>
            <a:ext cx="57290" cy="13774337"/>
          </a:xfrm>
          <a:prstGeom prst="rect">
            <a:avLst/>
          </a:prstGeom>
          <a:solidFill>
            <a:srgbClr val="000000"/>
          </a:solidFill>
          <a:ln w="12700">
            <a:miter lim="400000"/>
          </a:ln>
        </p:spPr>
        <p:txBody>
          <a:bodyPr lIns="71437" tIns="71437" rIns="71437" bIns="71437" anchor="ctr"/>
          <a:lstStyle/>
          <a:p>
            <a:pPr>
              <a:defRPr sz="3600"/>
            </a:pPr>
            <a:endParaRPr/>
          </a:p>
        </p:txBody>
      </p:sp>
      <p:sp>
        <p:nvSpPr>
          <p:cNvPr id="50" name="Uplevel Consulting™"/>
          <p:cNvSpPr txBox="1"/>
          <p:nvPr/>
        </p:nvSpPr>
        <p:spPr>
          <a:xfrm>
            <a:off x="20120943" y="12996602"/>
            <a:ext cx="4015780" cy="50606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lvl1pPr algn="r">
              <a:defRPr sz="1800">
                <a:solidFill>
                  <a:srgbClr val="797A7A"/>
                </a:solidFill>
                <a:latin typeface="Copyright Klim Type Foundry"/>
                <a:ea typeface="Copyright Klim Type Foundry"/>
                <a:cs typeface="Copyright Klim Type Foundry"/>
                <a:sym typeface="Copyright Klim Type Foundry"/>
              </a:defRPr>
            </a:lvl1pPr>
          </a:lstStyle>
          <a:p>
            <a:r>
              <a:t>Uplevel Consulting™</a:t>
            </a: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58" name="logo_black.png" descr="logo_black.png"/>
          <p:cNvPicPr>
            <a:picLocks noChangeAspect="1"/>
          </p:cNvPicPr>
          <p:nvPr/>
        </p:nvPicPr>
        <p:blipFill>
          <a:blip r:embed="rId2">
            <a:extLst/>
          </a:blip>
          <a:stretch>
            <a:fillRect/>
          </a:stretch>
        </p:blipFill>
        <p:spPr>
          <a:xfrm>
            <a:off x="369248" y="13035472"/>
            <a:ext cx="2188446" cy="442346"/>
          </a:xfrm>
          <a:prstGeom prst="rect">
            <a:avLst/>
          </a:prstGeom>
          <a:ln w="12700">
            <a:miter lim="400000"/>
          </a:ln>
        </p:spPr>
      </p:pic>
      <p:sp>
        <p:nvSpPr>
          <p:cNvPr id="59"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60" name="Rectangle"/>
          <p:cNvSpPr/>
          <p:nvPr/>
        </p:nvSpPr>
        <p:spPr>
          <a:xfrm>
            <a:off x="-99323" y="-18056"/>
            <a:ext cx="24509713" cy="50451"/>
          </a:xfrm>
          <a:prstGeom prst="rect">
            <a:avLst/>
          </a:prstGeom>
          <a:solidFill>
            <a:srgbClr val="000000"/>
          </a:solidFill>
          <a:ln w="12700">
            <a:miter lim="400000"/>
          </a:ln>
        </p:spPr>
        <p:txBody>
          <a:bodyPr lIns="71437" tIns="71437" rIns="71437" bIns="71437" anchor="ctr"/>
          <a:lstStyle/>
          <a:p>
            <a:pPr>
              <a:defRPr sz="3600"/>
            </a:pPr>
            <a:endParaRPr/>
          </a:p>
        </p:txBody>
      </p:sp>
      <p:sp>
        <p:nvSpPr>
          <p:cNvPr id="61" name="Rectangle"/>
          <p:cNvSpPr/>
          <p:nvPr/>
        </p:nvSpPr>
        <p:spPr>
          <a:xfrm>
            <a:off x="-62857" y="13683605"/>
            <a:ext cx="24509713" cy="50450"/>
          </a:xfrm>
          <a:prstGeom prst="rect">
            <a:avLst/>
          </a:prstGeom>
          <a:solidFill>
            <a:srgbClr val="000000"/>
          </a:solidFill>
          <a:ln w="12700">
            <a:miter lim="400000"/>
          </a:ln>
        </p:spPr>
        <p:txBody>
          <a:bodyPr lIns="71437" tIns="71437" rIns="71437" bIns="71437" anchor="ctr"/>
          <a:lstStyle/>
          <a:p>
            <a:pPr>
              <a:defRPr sz="3600"/>
            </a:pPr>
            <a:endParaRPr/>
          </a:p>
        </p:txBody>
      </p:sp>
      <p:sp>
        <p:nvSpPr>
          <p:cNvPr id="62" name="Rectangle"/>
          <p:cNvSpPr/>
          <p:nvPr/>
        </p:nvSpPr>
        <p:spPr>
          <a:xfrm>
            <a:off x="24360089" y="-29169"/>
            <a:ext cx="57290" cy="13774337"/>
          </a:xfrm>
          <a:prstGeom prst="rect">
            <a:avLst/>
          </a:prstGeom>
          <a:solidFill>
            <a:srgbClr val="000000"/>
          </a:solidFill>
          <a:ln w="12700">
            <a:miter lim="400000"/>
          </a:ln>
        </p:spPr>
        <p:txBody>
          <a:bodyPr lIns="71437" tIns="71437" rIns="71437" bIns="71437" anchor="ctr"/>
          <a:lstStyle/>
          <a:p>
            <a:pPr>
              <a:defRPr sz="3600"/>
            </a:pPr>
            <a:endParaRPr/>
          </a:p>
        </p:txBody>
      </p:sp>
      <p:sp>
        <p:nvSpPr>
          <p:cNvPr id="63" name="Rectangle"/>
          <p:cNvSpPr/>
          <p:nvPr/>
        </p:nvSpPr>
        <p:spPr>
          <a:xfrm>
            <a:off x="-46079" y="-29169"/>
            <a:ext cx="57290" cy="13774337"/>
          </a:xfrm>
          <a:prstGeom prst="rect">
            <a:avLst/>
          </a:prstGeom>
          <a:solidFill>
            <a:srgbClr val="000000"/>
          </a:solidFill>
          <a:ln w="12700">
            <a:miter lim="400000"/>
          </a:ln>
        </p:spPr>
        <p:txBody>
          <a:bodyPr lIns="71437" tIns="71437" rIns="71437" bIns="71437" anchor="ctr"/>
          <a:lstStyle/>
          <a:p>
            <a:pPr>
              <a:defRPr sz="3600"/>
            </a:pPr>
            <a:endParaRPr/>
          </a:p>
        </p:txBody>
      </p:sp>
      <p:sp>
        <p:nvSpPr>
          <p:cNvPr id="64" name="Consulting Accelerator™"/>
          <p:cNvSpPr txBox="1"/>
          <p:nvPr/>
        </p:nvSpPr>
        <p:spPr>
          <a:xfrm>
            <a:off x="20120943" y="12996602"/>
            <a:ext cx="4015780" cy="50606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lvl1pPr algn="r">
              <a:defRPr sz="1800">
                <a:solidFill>
                  <a:srgbClr val="797A7A"/>
                </a:solidFill>
                <a:latin typeface="Copyright Klim Type Foundry"/>
                <a:ea typeface="Copyright Klim Type Foundry"/>
                <a:cs typeface="Copyright Klim Type Foundry"/>
                <a:sym typeface="Copyright Klim Type Foundry"/>
              </a:defRPr>
            </a:lvl1pPr>
          </a:lstStyle>
          <a:p>
            <a:r>
              <a:t>Consulting Accelerator™</a:t>
            </a:r>
          </a:p>
        </p:txBody>
      </p:sp>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3" name="YOUR PROGRAM NAME ™"/>
          <p:cNvSpPr txBox="1"/>
          <p:nvPr/>
        </p:nvSpPr>
        <p:spPr>
          <a:xfrm>
            <a:off x="20120943" y="12996602"/>
            <a:ext cx="4015780" cy="506063"/>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ormAutofit/>
          </a:bodyPr>
          <a:lstStyle>
            <a:lvl1pPr algn="r">
              <a:defRPr sz="1800">
                <a:solidFill>
                  <a:srgbClr val="797A7A"/>
                </a:solidFill>
                <a:latin typeface="Arial"/>
                <a:ea typeface="Arial"/>
                <a:cs typeface="Arial"/>
                <a:sym typeface="Arial"/>
              </a:defRPr>
            </a:lvl1pPr>
          </a:lstStyle>
          <a:p>
            <a:r>
              <a:rPr lang="en-CA" dirty="0" smtClean="0"/>
              <a:t>RAISE</a:t>
            </a:r>
            <a:r>
              <a:rPr lang="en-CA" baseline="0" dirty="0" smtClean="0"/>
              <a:t> PRIVATE FUNDS</a:t>
            </a:r>
            <a:r>
              <a:rPr dirty="0" smtClean="0"/>
              <a:t> </a:t>
            </a:r>
            <a:r>
              <a:rPr dirty="0"/>
              <a:t>™</a:t>
            </a:r>
          </a:p>
        </p:txBody>
      </p:sp>
      <p:sp>
        <p:nvSpPr>
          <p:cNvPr id="4" name="YOUR LOGO"/>
          <p:cNvSpPr txBox="1"/>
          <p:nvPr/>
        </p:nvSpPr>
        <p:spPr>
          <a:xfrm>
            <a:off x="1391335" y="12946666"/>
            <a:ext cx="144269" cy="60593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a:defRPr sz="3000" b="1">
                <a:solidFill>
                  <a:srgbClr val="000000"/>
                </a:solidFill>
                <a:latin typeface="Helvetica"/>
                <a:ea typeface="Helvetica"/>
                <a:cs typeface="Helvetica"/>
                <a:sym typeface="Helvetica"/>
              </a:defRPr>
            </a:lvl1pPr>
          </a:lstStyle>
          <a:p>
            <a:endParaRPr dirty="0"/>
          </a:p>
        </p:txBody>
      </p:sp>
      <p:sp>
        <p:nvSpPr>
          <p:cNvPr id="5" name="Title Text"/>
          <p:cNvSpPr txBox="1">
            <a:spLocks noGrp="1"/>
          </p:cNvSpPr>
          <p:nvPr>
            <p:ph type="title"/>
          </p:nvPr>
        </p:nvSpPr>
        <p:spPr>
          <a:xfrm>
            <a:off x="4387453" y="357187"/>
            <a:ext cx="15609094" cy="303609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r>
              <a:t>Title Text</a:t>
            </a:r>
          </a:p>
        </p:txBody>
      </p:sp>
      <p:sp>
        <p:nvSpPr>
          <p:cNvPr id="6" name="Body Level One…"/>
          <p:cNvSpPr txBox="1">
            <a:spLocks noGrp="1"/>
          </p:cNvSpPr>
          <p:nvPr>
            <p:ph type="body" idx="1"/>
          </p:nvPr>
        </p:nvSpPr>
        <p:spPr>
          <a:xfrm>
            <a:off x="4387453" y="3643312"/>
            <a:ext cx="15609094" cy="884039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11935814" y="1301948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pic>
        <p:nvPicPr>
          <p:cNvPr id="9" name="Picture 8" descr="Screen Shot 2019-10-18 at 3.42.28 PM.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12484100"/>
            <a:ext cx="2915740" cy="1231900"/>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xmlns:p14="http://schemas.microsoft.com/office/powerpoint/2010/mai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FFFFFF"/>
          </a:solidFill>
          <a:uFillTx/>
          <a:latin typeface="+mn-lt"/>
          <a:ea typeface="+mn-ea"/>
          <a:cs typeface="+mn-cs"/>
          <a:sym typeface="Helvetica Light"/>
        </a:defRPr>
      </a:lvl9pPr>
    </p:titleStyle>
    <p:bodyStyle>
      <a:lvl1pPr marL="6082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1pPr>
      <a:lvl2pPr marL="10527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2pPr>
      <a:lvl3pPr marL="14972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3pPr>
      <a:lvl4pPr marL="19417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4pPr>
      <a:lvl5pPr marL="23862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5pPr>
      <a:lvl6pPr marL="28307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6pPr>
      <a:lvl7pPr marL="32752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7pPr>
      <a:lvl8pPr marL="37197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8pPr>
      <a:lvl9pPr marL="4164263" marR="0" indent="-608263" algn="l" defTabSz="821531" rtl="0" latinLnBrk="0">
        <a:lnSpc>
          <a:spcPct val="100000"/>
        </a:lnSpc>
        <a:spcBef>
          <a:spcPts val="5900"/>
        </a:spcBef>
        <a:spcAft>
          <a:spcPts val="0"/>
        </a:spcAft>
        <a:buClrTx/>
        <a:buSzPct val="75000"/>
        <a:buFontTx/>
        <a:buChar char="•"/>
        <a:tabLst/>
        <a:defRPr sz="5200" b="0" i="0" u="none" strike="noStrike" cap="none" spc="0" baseline="0">
          <a:ln>
            <a:noFill/>
          </a:ln>
          <a:solidFill>
            <a:srgbClr val="FFFFFF"/>
          </a:solidFill>
          <a:uFillTx/>
          <a:latin typeface="+mn-lt"/>
          <a:ea typeface="+mn-ea"/>
          <a:cs typeface="+mn-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ratehub.ca/land-transfer-ta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43480"/>
          </a:xfrm>
          <a:prstGeom prst="rect">
            <a:avLst/>
          </a:prstGeom>
          <a:ln w="12700" cap="flat">
            <a:noFill/>
            <a:miter lim="400000"/>
          </a:ln>
          <a:effectLst/>
        </p:spPr>
      </p:pic>
      <p:sp>
        <p:nvSpPr>
          <p:cNvPr id="77" name="Rectangle"/>
          <p:cNvSpPr/>
          <p:nvPr/>
        </p:nvSpPr>
        <p:spPr>
          <a:xfrm>
            <a:off x="0" y="-1"/>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78" name="Module Title Goes Here"/>
          <p:cNvSpPr txBox="1">
            <a:spLocks noGrp="1"/>
          </p:cNvSpPr>
          <p:nvPr>
            <p:ph type="ctrTitle" idx="4294967295"/>
          </p:nvPr>
        </p:nvSpPr>
        <p:spPr>
          <a:xfrm>
            <a:off x="5763616" y="5857875"/>
            <a:ext cx="12856768" cy="2000250"/>
          </a:xfrm>
          <a:prstGeom prst="rect">
            <a:avLst/>
          </a:prstGeom>
        </p:spPr>
        <p:txBody>
          <a:bodyPr/>
          <a:lstStyle>
            <a:lvl1pPr>
              <a:defRPr sz="5600" b="1">
                <a:latin typeface="Helvetica"/>
                <a:ea typeface="Helvetica"/>
                <a:cs typeface="Helvetica"/>
                <a:sym typeface="Helvetica"/>
              </a:defRPr>
            </a:lvl1pPr>
          </a:lstStyle>
          <a:p>
            <a:r>
              <a:rPr lang="en-CA" dirty="0" smtClean="0"/>
              <a:t>Analyzing your </a:t>
            </a:r>
            <a:r>
              <a:rPr lang="en-CA" dirty="0"/>
              <a:t>r</a:t>
            </a:r>
            <a:r>
              <a:rPr lang="en-CA" dirty="0" smtClean="0"/>
              <a:t>enovation </a:t>
            </a:r>
            <a:r>
              <a:rPr lang="en-CA" dirty="0"/>
              <a:t>p</a:t>
            </a:r>
            <a:r>
              <a:rPr lang="en-CA" dirty="0" smtClean="0"/>
              <a:t>roject </a:t>
            </a:r>
            <a:endParaRPr dirty="0"/>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11" name="Point three title goes here"/>
          <p:cNvSpPr txBox="1"/>
          <p:nvPr/>
        </p:nvSpPr>
        <p:spPr>
          <a:xfrm>
            <a:off x="3117350" y="1141485"/>
            <a:ext cx="19419300" cy="1067599"/>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CA" dirty="0"/>
              <a:t>Developing a detailed scope of work for your </a:t>
            </a:r>
            <a:r>
              <a:rPr lang="en-CA" dirty="0" smtClean="0"/>
              <a:t>project</a:t>
            </a:r>
            <a:endParaRPr lang="en-CA" dirty="0"/>
          </a:p>
        </p:txBody>
      </p:sp>
      <p:sp>
        <p:nvSpPr>
          <p:cNvPr id="112" name="First discussion point name —  First discussion point explanation and example if necessary.…"/>
          <p:cNvSpPr txBox="1"/>
          <p:nvPr/>
        </p:nvSpPr>
        <p:spPr>
          <a:xfrm>
            <a:off x="1969366" y="2938869"/>
            <a:ext cx="21212222" cy="841576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What is a scope of work (SOW)</a:t>
            </a:r>
            <a:r>
              <a:rPr b="1" dirty="0" smtClean="0"/>
              <a:t> </a:t>
            </a:r>
            <a:r>
              <a:rPr b="1" dirty="0"/>
              <a:t>— </a:t>
            </a:r>
            <a:r>
              <a:rPr dirty="0"/>
              <a:t> </a:t>
            </a:r>
            <a:r>
              <a:rPr lang="en-CA" dirty="0" smtClean="0"/>
              <a:t>Detailed list created by you for your contractor/trades person outlining all the work that you want to get done broken down into specific tasks with deadlines</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Quote itemization form</a:t>
            </a:r>
            <a:r>
              <a:rPr b="1" dirty="0" smtClean="0"/>
              <a:t>— </a:t>
            </a:r>
            <a:r>
              <a:rPr lang="en-CA" dirty="0" smtClean="0"/>
              <a:t>This form tells you what the contractor will charge for specific tasks so you can compare price to other contractors quotes. You will need to have your SOW filled out for them to complete this document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Getting 3 quotes</a:t>
            </a:r>
            <a:r>
              <a:rPr b="1" dirty="0" smtClean="0"/>
              <a:t>—</a:t>
            </a:r>
            <a:r>
              <a:rPr lang="en-CA" b="1" dirty="0"/>
              <a:t> </a:t>
            </a:r>
            <a:r>
              <a:rPr lang="en-CA" dirty="0" smtClean="0"/>
              <a:t>We rec</a:t>
            </a:r>
            <a:r>
              <a:rPr lang="en-US" dirty="0" err="1" smtClean="0"/>
              <a:t>om</a:t>
            </a:r>
            <a:r>
              <a:rPr lang="en-CA" dirty="0" smtClean="0"/>
              <a:t>mend always getting 3 contractors to </a:t>
            </a:r>
            <a:r>
              <a:rPr lang="en-CA" dirty="0" smtClean="0"/>
              <a:t>quote/bid </a:t>
            </a:r>
            <a:r>
              <a:rPr lang="en-CA" dirty="0" smtClean="0"/>
              <a:t>on </a:t>
            </a:r>
            <a:r>
              <a:rPr lang="en-CA" dirty="0" smtClean="0"/>
              <a:t>the project. You don’t always want to go with the cheapest option however you want to see and compare the bids against each other</a:t>
            </a:r>
            <a:r>
              <a:rPr b="1" dirty="0"/>
              <a:t/>
            </a:r>
            <a:br>
              <a:rPr b="1" dirty="0"/>
            </a:br>
            <a:endParaRPr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Giving a deadline</a:t>
            </a:r>
            <a:r>
              <a:rPr b="1" dirty="0" smtClean="0"/>
              <a:t>— </a:t>
            </a:r>
            <a:r>
              <a:rPr lang="en-CA" dirty="0" smtClean="0"/>
              <a:t>Because time is of the essence when your looking to purchase a property, you want to make sure you give your potential contractors a deadline to get there quote handed </a:t>
            </a:r>
            <a:r>
              <a:rPr lang="en-CA" dirty="0" smtClean="0"/>
              <a:t>back to </a:t>
            </a:r>
            <a:r>
              <a:rPr lang="en-CA" dirty="0" smtClean="0"/>
              <a:t>you.</a:t>
            </a:r>
            <a:r>
              <a:rPr dirty="0"/>
              <a:t/>
            </a:r>
            <a:br>
              <a:rPr dirty="0"/>
            </a:br>
            <a:endParaRPr dirty="0"/>
          </a:p>
        </p:txBody>
      </p:sp>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43480"/>
          </a:xfrm>
          <a:prstGeom prst="rect">
            <a:avLst/>
          </a:prstGeom>
          <a:ln w="12700" cap="flat">
            <a:noFill/>
            <a:miter lim="400000"/>
          </a:ln>
          <a:effectLst/>
        </p:spPr>
      </p:pic>
      <p:sp>
        <p:nvSpPr>
          <p:cNvPr id="117" name="Rectangle"/>
          <p:cNvSpPr/>
          <p:nvPr/>
        </p:nvSpPr>
        <p:spPr>
          <a:xfrm>
            <a:off x="-42478" y="27479"/>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118" name="Point four title goes here"/>
          <p:cNvSpPr txBox="1"/>
          <p:nvPr/>
        </p:nvSpPr>
        <p:spPr>
          <a:xfrm>
            <a:off x="1455169" y="5143465"/>
            <a:ext cx="21820710" cy="2000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600" b="1">
                <a:latin typeface="Helvetica"/>
                <a:ea typeface="Helvetica"/>
                <a:cs typeface="Helvetica"/>
                <a:sym typeface="Helvetica"/>
              </a:defRPr>
            </a:lvl1pPr>
          </a:lstStyle>
          <a:p>
            <a:r>
              <a:rPr lang="en-CA" sz="6000" dirty="0"/>
              <a:t>How to quickly analyze your deals </a:t>
            </a:r>
            <a:r>
              <a:rPr lang="en-CA" sz="6000" dirty="0" smtClean="0"/>
              <a:t> </a:t>
            </a:r>
            <a:endParaRPr lang="en-CA" sz="6000" dirty="0"/>
          </a:p>
          <a:p>
            <a:endParaRPr dirty="0"/>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21" name="Point four title goes here"/>
          <p:cNvSpPr txBox="1"/>
          <p:nvPr/>
        </p:nvSpPr>
        <p:spPr>
          <a:xfrm>
            <a:off x="1016000" y="430684"/>
            <a:ext cx="21259800" cy="1067599"/>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CA" dirty="0"/>
              <a:t>How to quickly analyze your </a:t>
            </a:r>
            <a:r>
              <a:rPr lang="en-CA" dirty="0" smtClean="0"/>
              <a:t>deals</a:t>
            </a:r>
            <a:endParaRPr lang="en-CA" dirty="0"/>
          </a:p>
        </p:txBody>
      </p:sp>
      <p:sp>
        <p:nvSpPr>
          <p:cNvPr id="122" name="First discussion point name —  First discussion point explanation and example if necessary.…"/>
          <p:cNvSpPr txBox="1"/>
          <p:nvPr/>
        </p:nvSpPr>
        <p:spPr>
          <a:xfrm>
            <a:off x="1969366" y="1870856"/>
            <a:ext cx="21212222" cy="1049325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Determine your </a:t>
            </a:r>
            <a:r>
              <a:rPr lang="en-CA" b="1" dirty="0" smtClean="0"/>
              <a:t>comparable’s</a:t>
            </a:r>
            <a:r>
              <a:rPr b="1" dirty="0" smtClean="0"/>
              <a:t>— </a:t>
            </a:r>
            <a:r>
              <a:rPr lang="en-CA" dirty="0" smtClean="0"/>
              <a:t>Before deciding to go see a property have a rough idea based on information gathered on the call with your seller and your desktop analysis what your selling price might be approximately.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US" b="1" dirty="0"/>
              <a:t>How is the deal funded— </a:t>
            </a:r>
            <a:r>
              <a:rPr lang="en-US" dirty="0"/>
              <a:t>Depending if your buying the deal with your own funds, getting a traditional mortgage at the bank, doing a 50-50 JV or borrowing the money from a lender will help you determine what your approximate profit will be.</a:t>
            </a:r>
          </a:p>
          <a:p>
            <a:pPr marL="304131" indent="-304131" algn="l">
              <a:lnSpc>
                <a:spcPct val="150000"/>
              </a:lnSpc>
              <a:buSzPct val="75000"/>
              <a:buChar char="•"/>
              <a:defRPr sz="3000">
                <a:solidFill>
                  <a:srgbClr val="53585F"/>
                </a:solidFill>
                <a:latin typeface="Arial"/>
                <a:ea typeface="Arial"/>
                <a:cs typeface="Arial"/>
                <a:sym typeface="Arial"/>
              </a:defRPr>
            </a:pPr>
            <a:endParaRPr lang="en-US" b="1" dirty="0"/>
          </a:p>
          <a:p>
            <a:pPr marL="304131" indent="-304131" algn="l">
              <a:lnSpc>
                <a:spcPct val="150000"/>
              </a:lnSpc>
              <a:buSzPct val="75000"/>
              <a:buChar char="•"/>
              <a:defRPr sz="3000">
                <a:solidFill>
                  <a:srgbClr val="53585F"/>
                </a:solidFill>
                <a:latin typeface="Arial"/>
                <a:ea typeface="Arial"/>
                <a:cs typeface="Arial"/>
                <a:sym typeface="Arial"/>
              </a:defRPr>
            </a:pPr>
            <a:r>
              <a:rPr lang="en-US" b="1" dirty="0"/>
              <a:t>Your renovation budget— </a:t>
            </a:r>
            <a:r>
              <a:rPr lang="en-US" dirty="0"/>
              <a:t>This is crucial in your analysis. The most important part, whether the deal is going to make sense or not to purchase. </a:t>
            </a:r>
            <a:r>
              <a:rPr lang="en-US" b="1" dirty="0"/>
              <a:t/>
            </a:r>
            <a:br>
              <a:rPr lang="en-US" b="1" dirty="0"/>
            </a:br>
            <a:endParaRPr lang="en-US" b="1" dirty="0"/>
          </a:p>
          <a:p>
            <a:pPr marL="304131" indent="-304131" algn="l">
              <a:lnSpc>
                <a:spcPct val="150000"/>
              </a:lnSpc>
              <a:buSzPct val="75000"/>
              <a:buChar char="•"/>
              <a:defRPr sz="3000">
                <a:solidFill>
                  <a:srgbClr val="53585F"/>
                </a:solidFill>
                <a:latin typeface="Arial"/>
                <a:ea typeface="Arial"/>
                <a:cs typeface="Arial"/>
                <a:sym typeface="Arial"/>
              </a:defRPr>
            </a:pPr>
            <a:r>
              <a:rPr lang="en-US" b="1" dirty="0"/>
              <a:t>Closing costs— </a:t>
            </a:r>
            <a:r>
              <a:rPr lang="en-US" dirty="0"/>
              <a:t> Determine your down payment (if not all cash purchase), home inspection, appraisal, title insurance, land transfer tax and legal costs. </a:t>
            </a:r>
            <a:br>
              <a:rPr lang="en-US" dirty="0"/>
            </a:br>
            <a:endParaRPr lang="en-US" dirty="0"/>
          </a:p>
          <a:p>
            <a:pPr marL="304131" indent="-304131" algn="l">
              <a:lnSpc>
                <a:spcPct val="150000"/>
              </a:lnSpc>
              <a:buSzPct val="75000"/>
              <a:buChar char="•"/>
              <a:defRPr sz="3000">
                <a:solidFill>
                  <a:srgbClr val="53585F"/>
                </a:solidFill>
                <a:latin typeface="Arial"/>
                <a:ea typeface="Arial"/>
                <a:cs typeface="Arial"/>
                <a:sym typeface="Arial"/>
              </a:defRPr>
            </a:pPr>
            <a:r>
              <a:rPr lang="en-US" b="1" dirty="0"/>
              <a:t>Holding costs— </a:t>
            </a:r>
            <a:r>
              <a:rPr lang="en-US" dirty="0"/>
              <a:t> Determine your mortgage payment’s, property tax, property insurance and utilities </a:t>
            </a:r>
            <a:br>
              <a:rPr lang="en-US" dirty="0"/>
            </a:br>
            <a:endParaRPr lang="en-US" dirty="0"/>
          </a:p>
          <a:p>
            <a:pPr marL="304131" indent="-304131" algn="l">
              <a:lnSpc>
                <a:spcPct val="150000"/>
              </a:lnSpc>
              <a:buSzPct val="75000"/>
              <a:buChar char="•"/>
              <a:defRPr sz="3000">
                <a:solidFill>
                  <a:srgbClr val="53585F"/>
                </a:solidFill>
                <a:latin typeface="Arial"/>
                <a:ea typeface="Arial"/>
                <a:cs typeface="Arial"/>
                <a:sym typeface="Arial"/>
              </a:defRPr>
            </a:pPr>
            <a:r>
              <a:rPr lang="en-US" b="1" dirty="0"/>
              <a:t>Selling costs— </a:t>
            </a:r>
            <a:r>
              <a:rPr lang="en-US" dirty="0"/>
              <a:t> Determine your realtor commission, staging fee, mortgage break penalty, </a:t>
            </a:r>
            <a:r>
              <a:rPr lang="en-US" dirty="0" smtClean="0"/>
              <a:t>miscellaneous (spread sheet)</a:t>
            </a:r>
            <a:endParaRPr lang="en-US" dirty="0"/>
          </a:p>
        </p:txBody>
      </p:sp>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43480"/>
          </a:xfrm>
          <a:prstGeom prst="rect">
            <a:avLst/>
          </a:prstGeom>
          <a:ln w="12700" cap="flat">
            <a:noFill/>
            <a:miter lim="400000"/>
          </a:ln>
          <a:effectLst/>
        </p:spPr>
      </p:pic>
      <p:sp>
        <p:nvSpPr>
          <p:cNvPr id="127" name="Rectangle"/>
          <p:cNvSpPr/>
          <p:nvPr/>
        </p:nvSpPr>
        <p:spPr>
          <a:xfrm>
            <a:off x="-42478" y="27479"/>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128" name="Point five title goes here"/>
          <p:cNvSpPr txBox="1"/>
          <p:nvPr/>
        </p:nvSpPr>
        <p:spPr>
          <a:xfrm>
            <a:off x="2248897" y="5074588"/>
            <a:ext cx="19307237" cy="2000251"/>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600" b="1">
                <a:latin typeface="Helvetica"/>
                <a:ea typeface="Helvetica"/>
                <a:cs typeface="Helvetica"/>
                <a:sym typeface="Helvetica"/>
              </a:defRPr>
            </a:lvl1pPr>
          </a:lstStyle>
          <a:p>
            <a:r>
              <a:rPr lang="en-US" sz="6000" dirty="0"/>
              <a:t>Lessons learned from flipping over 100+ </a:t>
            </a:r>
            <a:r>
              <a:rPr lang="en-US" sz="6000" dirty="0" smtClean="0"/>
              <a:t>properties </a:t>
            </a:r>
            <a:endParaRPr lang="en-US" sz="6000" dirty="0"/>
          </a:p>
          <a:p>
            <a:endParaRPr dirty="0"/>
          </a:p>
        </p:txBody>
      </p:sp>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31" name="Point five title goes here"/>
          <p:cNvSpPr txBox="1"/>
          <p:nvPr/>
        </p:nvSpPr>
        <p:spPr>
          <a:xfrm>
            <a:off x="2260600" y="1141484"/>
            <a:ext cx="20193000" cy="1067599"/>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US" dirty="0"/>
              <a:t>Lessons learned from flipping over 100+ </a:t>
            </a:r>
            <a:r>
              <a:rPr lang="en-US" dirty="0" smtClean="0"/>
              <a:t>properties </a:t>
            </a:r>
            <a:endParaRPr lang="en-US" dirty="0"/>
          </a:p>
        </p:txBody>
      </p:sp>
      <p:sp>
        <p:nvSpPr>
          <p:cNvPr id="132" name="First discussion point name —  First discussion point explanation and example if necessary.…"/>
          <p:cNvSpPr txBox="1"/>
          <p:nvPr/>
        </p:nvSpPr>
        <p:spPr>
          <a:xfrm>
            <a:off x="1969366" y="2607773"/>
            <a:ext cx="21212222" cy="98007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It pays to be nice</a:t>
            </a:r>
            <a:r>
              <a:rPr b="1" dirty="0" smtClean="0"/>
              <a:t>— </a:t>
            </a:r>
            <a:r>
              <a:rPr lang="en-CA" dirty="0" smtClean="0"/>
              <a:t>A home owner might decide to deal with you over another investor just because you are nice</a:t>
            </a:r>
            <a:r>
              <a:rPr lang="en-CA" dirty="0"/>
              <a:t> </a:t>
            </a:r>
            <a:r>
              <a:rPr lang="en-CA" dirty="0" smtClean="0"/>
              <a:t>and </a:t>
            </a:r>
            <a:r>
              <a:rPr lang="en-CA" dirty="0" smtClean="0"/>
              <a:t>because the </a:t>
            </a:r>
            <a:r>
              <a:rPr lang="en-CA" dirty="0" smtClean="0"/>
              <a:t>other investor(s) were “salsey” or ag</a:t>
            </a:r>
            <a:r>
              <a:rPr lang="en-US" dirty="0" smtClean="0"/>
              <a:t>g</a:t>
            </a:r>
            <a:r>
              <a:rPr lang="en-CA" dirty="0" err="1" smtClean="0"/>
              <a:t>ressive</a:t>
            </a:r>
            <a:r>
              <a:rPr lang="en-CA" dirty="0" smtClean="0"/>
              <a:t>. </a:t>
            </a:r>
            <a:r>
              <a:rPr lang="en-CA" dirty="0"/>
              <a:t>I</a:t>
            </a:r>
            <a:r>
              <a:rPr lang="en-CA" dirty="0" smtClean="0"/>
              <a:t>t happens</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Increasing your “probability”</a:t>
            </a:r>
            <a:r>
              <a:rPr b="1" dirty="0" smtClean="0"/>
              <a:t>—</a:t>
            </a:r>
            <a:r>
              <a:rPr lang="en-CA" dirty="0" smtClean="0"/>
              <a:t>The more home owners you talk </a:t>
            </a:r>
            <a:r>
              <a:rPr lang="en-CA" dirty="0" smtClean="0"/>
              <a:t>and </a:t>
            </a:r>
            <a:r>
              <a:rPr lang="en-CA" dirty="0" smtClean="0"/>
              <a:t>market to consistently the higher chance you have of finding great deals.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Unethical contractors are everywhere</a:t>
            </a:r>
            <a:r>
              <a:rPr b="1" dirty="0" smtClean="0"/>
              <a:t>— </a:t>
            </a:r>
            <a:r>
              <a:rPr lang="en-CA" dirty="0" smtClean="0"/>
              <a:t>You have to do the proper due diligence before you hand over your or your lenders money. People lie, take off, make up numbers. </a:t>
            </a:r>
            <a:r>
              <a:rPr b="1" dirty="0"/>
              <a:t/>
            </a:r>
            <a:br>
              <a:rPr b="1" dirty="0"/>
            </a:br>
            <a:endParaRPr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Everything is negotiable</a:t>
            </a:r>
            <a:r>
              <a:rPr b="1" dirty="0" smtClean="0"/>
              <a:t>—</a:t>
            </a:r>
            <a:r>
              <a:rPr lang="en-CA" dirty="0" smtClean="0"/>
              <a:t>When raising money, know that there is more money out in the market than there are deals. You are the expert. A lender might have the funds to purchase but without you the deals not going </a:t>
            </a:r>
            <a:r>
              <a:rPr lang="en-CA" dirty="0" smtClean="0"/>
              <a:t>to take place</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Paying for materials yourself</a:t>
            </a:r>
            <a:r>
              <a:rPr b="1" dirty="0" smtClean="0"/>
              <a:t>— </a:t>
            </a:r>
            <a:r>
              <a:rPr dirty="0" smtClean="0"/>
              <a:t> </a:t>
            </a:r>
            <a:r>
              <a:rPr lang="en-CA" dirty="0" smtClean="0"/>
              <a:t>When your new or even seasoned its very easy to be taken advantage of. Giving a contractor full reign to pay for materials as well as their labour can get a little blurred. Honesty isn't “common sense”. </a:t>
            </a:r>
            <a:endParaRPr dirty="0"/>
          </a:p>
        </p:txBody>
      </p:sp>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31" name="Point five title goes here"/>
          <p:cNvSpPr txBox="1"/>
          <p:nvPr/>
        </p:nvSpPr>
        <p:spPr>
          <a:xfrm>
            <a:off x="2260600" y="1141484"/>
            <a:ext cx="20193000" cy="1067599"/>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US" dirty="0"/>
              <a:t>Lessons learned from flipping over 100+ </a:t>
            </a:r>
            <a:r>
              <a:rPr lang="en-US" dirty="0" smtClean="0"/>
              <a:t>properties #</a:t>
            </a:r>
            <a:r>
              <a:rPr lang="en-US" dirty="0" smtClean="0"/>
              <a:t>2 </a:t>
            </a:r>
            <a:endParaRPr lang="en-US" dirty="0"/>
          </a:p>
        </p:txBody>
      </p:sp>
      <p:sp>
        <p:nvSpPr>
          <p:cNvPr id="132" name="First discussion point name —  First discussion point explanation and example if necessary.…"/>
          <p:cNvSpPr txBox="1"/>
          <p:nvPr/>
        </p:nvSpPr>
        <p:spPr>
          <a:xfrm>
            <a:off x="1969366" y="2607773"/>
            <a:ext cx="21212222" cy="98007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When in doubt stage the home</a:t>
            </a:r>
            <a:r>
              <a:rPr b="1" dirty="0" smtClean="0"/>
              <a:t>—</a:t>
            </a:r>
            <a:r>
              <a:rPr lang="en-CA" dirty="0" smtClean="0"/>
              <a:t>I cant tell you how many homes </a:t>
            </a:r>
            <a:r>
              <a:rPr lang="en-US" dirty="0" smtClean="0"/>
              <a:t>I</a:t>
            </a:r>
            <a:r>
              <a:rPr lang="en-CA" dirty="0" smtClean="0"/>
              <a:t> see that aren't staged selling on the market. </a:t>
            </a:r>
            <a:r>
              <a:rPr lang="en-US" dirty="0" smtClean="0"/>
              <a:t>T</a:t>
            </a:r>
            <a:r>
              <a:rPr lang="en-CA" dirty="0" smtClean="0"/>
              <a:t>he benefits of staging a home out way the costs. </a:t>
            </a:r>
            <a:r>
              <a:rPr lang="en-CA" dirty="0"/>
              <a:t>S</a:t>
            </a:r>
            <a:r>
              <a:rPr lang="en-CA" dirty="0" smtClean="0"/>
              <a:t>taged homes sell for more, buyers can visualize their furniture.</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Contrary to popular </a:t>
            </a:r>
            <a:r>
              <a:rPr lang="en-CA" b="1" dirty="0" err="1" smtClean="0"/>
              <a:t>bel</a:t>
            </a:r>
            <a:r>
              <a:rPr lang="en-US" b="1" dirty="0" err="1" smtClean="0"/>
              <a:t>ie</a:t>
            </a:r>
            <a:r>
              <a:rPr lang="en-CA" b="1" dirty="0" smtClean="0"/>
              <a:t>f</a:t>
            </a:r>
            <a:r>
              <a:rPr b="1" dirty="0" smtClean="0"/>
              <a:t>—</a:t>
            </a:r>
            <a:r>
              <a:rPr lang="en-CA" b="1" dirty="0" smtClean="0"/>
              <a:t> </a:t>
            </a:r>
            <a:r>
              <a:rPr lang="en-CA" dirty="0" smtClean="0"/>
              <a:t>Great deals aren't just found privately. You can still find great deals on the MLS, through realtor connections and hunting for them buy calling realtors consistently. </a:t>
            </a:r>
            <a:r>
              <a:rPr lang="en-US" dirty="0" smtClean="0"/>
              <a:t>Use the “</a:t>
            </a:r>
            <a:r>
              <a:rPr lang="en-CA" dirty="0" smtClean="0"/>
              <a:t>5 a </a:t>
            </a:r>
            <a:r>
              <a:rPr lang="en-CA" dirty="0" smtClean="0"/>
              <a:t>day” rule</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Greater fool theory</a:t>
            </a:r>
            <a:r>
              <a:rPr lang="en-US" b="1" dirty="0" smtClean="0"/>
              <a:t>—</a:t>
            </a:r>
            <a:r>
              <a:rPr lang="en-US" dirty="0" smtClean="0"/>
              <a:t> Know that there is always someone who is willing to pay more for your property then you did either as a wholesale deal or if you </a:t>
            </a:r>
            <a:r>
              <a:rPr lang="en-US" dirty="0" smtClean="0"/>
              <a:t>renovate and sell it</a:t>
            </a:r>
            <a:r>
              <a:rPr lang="en-US" dirty="0" smtClean="0"/>
              <a:t>. </a:t>
            </a:r>
            <a:r>
              <a:rPr b="1" dirty="0"/>
              <a:t/>
            </a:r>
            <a:br>
              <a:rPr b="1" dirty="0"/>
            </a:br>
            <a:endParaRPr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Speed is the name of the game</a:t>
            </a:r>
            <a:r>
              <a:rPr lang="en-US" b="1" dirty="0" smtClean="0"/>
              <a:t>— </a:t>
            </a:r>
            <a:r>
              <a:rPr lang="en-US" dirty="0" smtClean="0"/>
              <a:t>How quickly you respond to a </a:t>
            </a:r>
            <a:r>
              <a:rPr lang="en-US" dirty="0" smtClean="0"/>
              <a:t>private lead or a </a:t>
            </a:r>
            <a:r>
              <a:rPr lang="en-US" dirty="0" smtClean="0"/>
              <a:t>lead </a:t>
            </a:r>
            <a:r>
              <a:rPr lang="en-US" dirty="0" smtClean="0"/>
              <a:t>that</a:t>
            </a:r>
            <a:r>
              <a:rPr lang="mr-IN" dirty="0" smtClean="0"/>
              <a:t>’</a:t>
            </a:r>
            <a:r>
              <a:rPr lang="en-US" dirty="0" smtClean="0"/>
              <a:t>s been one day on the market will determine if you get the property under contract or not. You might just get it because you acted the fastest</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There is always a buyer</a:t>
            </a:r>
            <a:r>
              <a:rPr lang="en-US" b="1" dirty="0" smtClean="0"/>
              <a:t>— </a:t>
            </a:r>
            <a:r>
              <a:rPr lang="en-US" dirty="0" smtClean="0"/>
              <a:t>If you price the </a:t>
            </a:r>
            <a:r>
              <a:rPr lang="en-US" dirty="0" smtClean="0"/>
              <a:t>home </a:t>
            </a:r>
            <a:r>
              <a:rPr lang="en-US" dirty="0" err="1" smtClean="0"/>
              <a:t>agressivley</a:t>
            </a:r>
            <a:r>
              <a:rPr lang="en-US" dirty="0" smtClean="0"/>
              <a:t>, </a:t>
            </a:r>
            <a:r>
              <a:rPr lang="en-US" dirty="0" smtClean="0"/>
              <a:t>have done a great job with renovations, staging and professional photos have been taken, you will increase your chances of selling the home.</a:t>
            </a:r>
            <a:endParaRPr dirty="0"/>
          </a:p>
        </p:txBody>
      </p:sp>
    </p:spTree>
    <p:extLst>
      <p:ext uri="{BB962C8B-B14F-4D97-AF65-F5344CB8AC3E}">
        <p14:creationId xmlns:p14="http://schemas.microsoft.com/office/powerpoint/2010/main" val="2470376885"/>
      </p:ext>
    </p:extLst>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31" name="Point five title goes here"/>
          <p:cNvSpPr txBox="1"/>
          <p:nvPr/>
        </p:nvSpPr>
        <p:spPr>
          <a:xfrm>
            <a:off x="2260600" y="481084"/>
            <a:ext cx="20193000" cy="1067599"/>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US" dirty="0"/>
              <a:t>Lessons learned from flipping over 100+ </a:t>
            </a:r>
            <a:r>
              <a:rPr lang="en-US" dirty="0" smtClean="0"/>
              <a:t>properties </a:t>
            </a:r>
            <a:r>
              <a:rPr lang="en-US" dirty="0" smtClean="0"/>
              <a:t>#3 </a:t>
            </a:r>
            <a:endParaRPr lang="en-US" dirty="0"/>
          </a:p>
        </p:txBody>
      </p:sp>
      <p:sp>
        <p:nvSpPr>
          <p:cNvPr id="132" name="First discussion point name —  First discussion point explanation and example if necessary.…"/>
          <p:cNvSpPr txBox="1"/>
          <p:nvPr/>
        </p:nvSpPr>
        <p:spPr>
          <a:xfrm>
            <a:off x="1969366" y="1569206"/>
            <a:ext cx="21212222" cy="1049325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Numbers don</a:t>
            </a:r>
            <a:r>
              <a:rPr lang="mr-IN" b="1" dirty="0" smtClean="0"/>
              <a:t>’</a:t>
            </a:r>
            <a:r>
              <a:rPr lang="en-CA" b="1" dirty="0" smtClean="0"/>
              <a:t>t lie</a:t>
            </a:r>
            <a:r>
              <a:rPr b="1" dirty="0" smtClean="0"/>
              <a:t>—</a:t>
            </a:r>
            <a:r>
              <a:rPr lang="en-CA" dirty="0" smtClean="0"/>
              <a:t>If after analysing your numbers you see that it might be tight to make as big of a profit as you were hoping but you still want </a:t>
            </a:r>
            <a:r>
              <a:rPr lang="en-CA" dirty="0" smtClean="0"/>
              <a:t>to take a chance. </a:t>
            </a:r>
            <a:r>
              <a:rPr lang="en-CA" dirty="0" smtClean="0"/>
              <a:t>STOP! If you feel the numbers are tight, they probably are. Move </a:t>
            </a:r>
            <a:r>
              <a:rPr lang="en-CA" dirty="0" smtClean="0"/>
              <a:t>on</a:t>
            </a:r>
            <a:r>
              <a:rPr lang="en-CA" dirty="0"/>
              <a:t>!</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30+ DOM</a:t>
            </a:r>
            <a:r>
              <a:rPr b="1" dirty="0" smtClean="0"/>
              <a:t>—</a:t>
            </a:r>
            <a:r>
              <a:rPr lang="en-CA" b="1" dirty="0"/>
              <a:t> </a:t>
            </a:r>
            <a:r>
              <a:rPr lang="en-CA" dirty="0" smtClean="0"/>
              <a:t>Time motivates all. Because a home </a:t>
            </a:r>
            <a:r>
              <a:rPr lang="en-CA" dirty="0" smtClean="0"/>
              <a:t>didn't</a:t>
            </a:r>
            <a:r>
              <a:rPr lang="mr-IN" dirty="0" smtClean="0"/>
              <a:t>’</a:t>
            </a:r>
            <a:r>
              <a:rPr lang="en-CA" dirty="0" smtClean="0"/>
              <a:t>t </a:t>
            </a:r>
            <a:r>
              <a:rPr lang="en-CA" dirty="0" smtClean="0"/>
              <a:t>sell in the first few weeks or even a month after listing doesn't</a:t>
            </a:r>
            <a:r>
              <a:rPr lang="mr-IN" dirty="0" smtClean="0"/>
              <a:t>’</a:t>
            </a:r>
            <a:r>
              <a:rPr lang="en-CA" dirty="0" smtClean="0"/>
              <a:t> mean is a bad deal. Might be priced high. Keep a look out for these deals that have been sitting on the market. There could be GOLD sitting there. Get on a 30+ search of homes on the market.</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Proceed with caution</a:t>
            </a:r>
            <a:r>
              <a:rPr lang="en-US" b="1" dirty="0" smtClean="0"/>
              <a:t>—</a:t>
            </a:r>
            <a:r>
              <a:rPr lang="en-US" dirty="0" smtClean="0"/>
              <a:t> </a:t>
            </a:r>
            <a:r>
              <a:rPr lang="en-US" dirty="0" smtClean="0"/>
              <a:t>When your borrowing money from a lender they can easily be the one making all the profit. If the home sits to long on the market your profit and even your lenders profit can be washed away very quickly. Be conservative</a:t>
            </a:r>
            <a:r>
              <a:rPr b="1" dirty="0"/>
              <a:t/>
            </a:r>
            <a:br>
              <a:rPr b="1" dirty="0"/>
            </a:br>
            <a:endParaRPr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Paying a contractor there final payment</a:t>
            </a:r>
            <a:r>
              <a:rPr lang="en-US" b="1" dirty="0" smtClean="0"/>
              <a:t>— </a:t>
            </a:r>
            <a:r>
              <a:rPr lang="en-US" dirty="0" smtClean="0"/>
              <a:t>Contractors, like any professions need to get paid for there work. However if the work is almost completed and </a:t>
            </a:r>
            <a:r>
              <a:rPr lang="en-US" dirty="0" smtClean="0"/>
              <a:t>you decide to </a:t>
            </a:r>
            <a:r>
              <a:rPr lang="en-US" dirty="0" smtClean="0"/>
              <a:t>pay a contractor early </a:t>
            </a:r>
            <a:r>
              <a:rPr lang="en-US" dirty="0" smtClean="0"/>
              <a:t>they </a:t>
            </a:r>
            <a:r>
              <a:rPr lang="en-US" dirty="0" smtClean="0"/>
              <a:t>might </a:t>
            </a:r>
            <a:r>
              <a:rPr lang="en-US" dirty="0" smtClean="0"/>
              <a:t>not come back and finish as quick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Use a 15% buffer fund</a:t>
            </a:r>
            <a:r>
              <a:rPr lang="en-US" b="1" dirty="0" smtClean="0"/>
              <a:t>— </a:t>
            </a:r>
            <a:r>
              <a:rPr lang="en-US" dirty="0" smtClean="0"/>
              <a:t>When a contractor gives you there quote for renovations add 15% on top. If that figure makes your numbers tight, walk away. Surprises are sure to happen in most renovation projects.</a:t>
            </a:r>
            <a:endParaRPr dirty="0"/>
          </a:p>
        </p:txBody>
      </p:sp>
    </p:spTree>
    <p:extLst>
      <p:ext uri="{BB962C8B-B14F-4D97-AF65-F5344CB8AC3E}">
        <p14:creationId xmlns:p14="http://schemas.microsoft.com/office/powerpoint/2010/main" val="2169810704"/>
      </p:ext>
    </p:extLst>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31" name="Point five title goes here"/>
          <p:cNvSpPr txBox="1"/>
          <p:nvPr/>
        </p:nvSpPr>
        <p:spPr>
          <a:xfrm>
            <a:off x="2260600" y="836684"/>
            <a:ext cx="20193000" cy="1067599"/>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US" dirty="0"/>
              <a:t>Lessons learned from flipping over 100+ </a:t>
            </a:r>
            <a:r>
              <a:rPr lang="en-US" dirty="0" smtClean="0"/>
              <a:t>properties </a:t>
            </a:r>
            <a:r>
              <a:rPr lang="en-US" dirty="0" smtClean="0"/>
              <a:t>#4 </a:t>
            </a:r>
            <a:endParaRPr lang="en-US" dirty="0"/>
          </a:p>
        </p:txBody>
      </p:sp>
      <p:sp>
        <p:nvSpPr>
          <p:cNvPr id="132" name="First discussion point name —  First discussion point explanation and example if necessary.…"/>
          <p:cNvSpPr txBox="1"/>
          <p:nvPr/>
        </p:nvSpPr>
        <p:spPr>
          <a:xfrm>
            <a:off x="1969366" y="2246372"/>
            <a:ext cx="21212222" cy="98007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Networking pays</a:t>
            </a:r>
            <a:r>
              <a:rPr b="1" dirty="0" smtClean="0"/>
              <a:t>—</a:t>
            </a:r>
            <a:r>
              <a:rPr lang="en-CA" b="1" dirty="0" smtClean="0"/>
              <a:t> </a:t>
            </a:r>
            <a:r>
              <a:rPr lang="en-CA" dirty="0" smtClean="0"/>
              <a:t>The more realtors in your network who are aware of your business the greater odds that they will call you with a Hot lead. You don</a:t>
            </a:r>
            <a:r>
              <a:rPr lang="mr-IN" dirty="0" smtClean="0"/>
              <a:t>’</a:t>
            </a:r>
            <a:r>
              <a:rPr lang="en-CA" dirty="0" smtClean="0"/>
              <a:t>t want to rely on just one realtor to “feed” you. Network consistently and build relationships</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Solving peoples problems</a:t>
            </a:r>
            <a:r>
              <a:rPr b="1" dirty="0" smtClean="0"/>
              <a:t>—</a:t>
            </a:r>
            <a:r>
              <a:rPr lang="en-CA" dirty="0" smtClean="0"/>
              <a:t>You need to discover quickly in your conversation with sellers what there fears and needs are with the sale of the home. Solve their problems as best you can and your chances of offers being accepted increases.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Don’t “over renovate”</a:t>
            </a:r>
            <a:r>
              <a:rPr lang="en-US" b="1" dirty="0" smtClean="0"/>
              <a:t>—</a:t>
            </a:r>
            <a:r>
              <a:rPr lang="en-US" dirty="0" smtClean="0"/>
              <a:t> It’s easy to dump tons of money into a reno project. Analyze comparalbes carefully. If homes on average (with a certain level of finishing) sold you want to make sure your reno’s are similar and don</a:t>
            </a:r>
            <a:r>
              <a:rPr lang="mr-IN" dirty="0" smtClean="0"/>
              <a:t>’</a:t>
            </a:r>
            <a:r>
              <a:rPr lang="en-US" dirty="0" smtClean="0"/>
              <a:t>t over do it</a:t>
            </a:r>
            <a:r>
              <a:rPr b="1" dirty="0"/>
              <a:t/>
            </a:r>
            <a:br>
              <a:rPr b="1" dirty="0"/>
            </a:br>
            <a:endParaRPr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Have a plan “B”</a:t>
            </a:r>
            <a:r>
              <a:rPr lang="en-US" b="1" dirty="0" smtClean="0"/>
              <a:t>— </a:t>
            </a:r>
            <a:r>
              <a:rPr lang="en-US" dirty="0" smtClean="0"/>
              <a:t>If you find a good property but feel your over leveraged with other projects or money is tied up always have the </a:t>
            </a:r>
            <a:r>
              <a:rPr lang="en-US" dirty="0" smtClean="0"/>
              <a:t>plan B, like</a:t>
            </a:r>
            <a:r>
              <a:rPr lang="en-US" dirty="0"/>
              <a:t> </a:t>
            </a:r>
            <a:r>
              <a:rPr lang="en-US" dirty="0" smtClean="0"/>
              <a:t>wholesaling it </a:t>
            </a:r>
            <a:r>
              <a:rPr lang="en-US" dirty="0" smtClean="0"/>
              <a:t>out to another investor for a quick profit. People will pay you for bringing them a deal.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Be diligent</a:t>
            </a:r>
            <a:r>
              <a:rPr lang="en-US" b="1" dirty="0" smtClean="0"/>
              <a:t>— </a:t>
            </a:r>
            <a:r>
              <a:rPr lang="en-US" dirty="0" smtClean="0"/>
              <a:t>If you are desperate for a deal, aren't careful with your number crunching, analyzing </a:t>
            </a:r>
            <a:r>
              <a:rPr lang="en-US" dirty="0" err="1" smtClean="0"/>
              <a:t>comparables</a:t>
            </a:r>
            <a:r>
              <a:rPr lang="en-US" dirty="0"/>
              <a:t> </a:t>
            </a:r>
            <a:r>
              <a:rPr lang="en-US" dirty="0" smtClean="0"/>
              <a:t>you can get burned. Flipping homes requires careful analysis. </a:t>
            </a:r>
            <a:endParaRPr dirty="0"/>
          </a:p>
        </p:txBody>
      </p:sp>
    </p:spTree>
    <p:extLst>
      <p:ext uri="{BB962C8B-B14F-4D97-AF65-F5344CB8AC3E}">
        <p14:creationId xmlns:p14="http://schemas.microsoft.com/office/powerpoint/2010/main" val="1677589853"/>
      </p:ext>
    </p:extLst>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31" name="Point five title goes here"/>
          <p:cNvSpPr txBox="1"/>
          <p:nvPr/>
        </p:nvSpPr>
        <p:spPr>
          <a:xfrm>
            <a:off x="2260600" y="836684"/>
            <a:ext cx="20193000" cy="1067599"/>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US" dirty="0"/>
              <a:t>Lessons learned from flipping over 100+ </a:t>
            </a:r>
            <a:r>
              <a:rPr lang="en-US" dirty="0" smtClean="0"/>
              <a:t>properties </a:t>
            </a:r>
            <a:r>
              <a:rPr lang="en-US" dirty="0" smtClean="0"/>
              <a:t>#5 </a:t>
            </a:r>
            <a:endParaRPr lang="en-US" dirty="0"/>
          </a:p>
        </p:txBody>
      </p:sp>
      <p:sp>
        <p:nvSpPr>
          <p:cNvPr id="132" name="First discussion point name —  First discussion point explanation and example if necessary.…"/>
          <p:cNvSpPr txBox="1"/>
          <p:nvPr/>
        </p:nvSpPr>
        <p:spPr>
          <a:xfrm>
            <a:off x="1740766" y="3378200"/>
            <a:ext cx="21212222" cy="564577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Having reserve funds</a:t>
            </a:r>
            <a:r>
              <a:rPr b="1" dirty="0" smtClean="0"/>
              <a:t>—</a:t>
            </a:r>
            <a:r>
              <a:rPr lang="en-CA" b="1" dirty="0" smtClean="0"/>
              <a:t> </a:t>
            </a:r>
            <a:r>
              <a:rPr lang="en-CA" dirty="0" smtClean="0"/>
              <a:t>There is almost always some issue that is discovered when a buyer moves into your flip that wasn</a:t>
            </a:r>
            <a:r>
              <a:rPr lang="mr-IN" dirty="0" smtClean="0"/>
              <a:t>’</a:t>
            </a:r>
            <a:r>
              <a:rPr lang="en-CA" dirty="0" smtClean="0"/>
              <a:t>t seen or used bec</a:t>
            </a:r>
            <a:r>
              <a:rPr lang="en-US" dirty="0" smtClean="0"/>
              <a:t>au</a:t>
            </a:r>
            <a:r>
              <a:rPr lang="en-CA" dirty="0" smtClean="0"/>
              <a:t>se the home was vacant. Be aware of this so you can take care of these issues right away.</a:t>
            </a:r>
          </a:p>
          <a:p>
            <a:pPr marL="304131" indent="-304131" algn="l">
              <a:lnSpc>
                <a:spcPct val="150000"/>
              </a:lnSpc>
              <a:buSzPct val="75000"/>
              <a:buChar char="•"/>
              <a:defRPr sz="3000">
                <a:solidFill>
                  <a:srgbClr val="53585F"/>
                </a:solidFill>
                <a:latin typeface="Arial"/>
                <a:ea typeface="Arial"/>
                <a:cs typeface="Arial"/>
                <a:sym typeface="Arial"/>
              </a:defRPr>
            </a:pPr>
            <a:endParaRPr lang="en-CA"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Building your power team</a:t>
            </a:r>
            <a:r>
              <a:rPr lang="en-US" b="1" dirty="0" smtClean="0"/>
              <a:t>— </a:t>
            </a:r>
            <a:r>
              <a:rPr lang="en-US" dirty="0" smtClean="0"/>
              <a:t>Real estate investing is a team business. The success of your business is going to depend how strong and who you have on your team. Start building relationships with people who you want on your team. This includes contractors, insurance companies, lawyers, stagers, appraisal companies, lenders, </a:t>
            </a:r>
            <a:r>
              <a:rPr lang="en-US" dirty="0" smtClean="0"/>
              <a:t>etc</a:t>
            </a:r>
            <a:r>
              <a:rPr lang="en-US" dirty="0"/>
              <a:t>.</a:t>
            </a:r>
            <a:r>
              <a:rPr dirty="0"/>
              <a:t/>
            </a:r>
            <a:br>
              <a:rPr dirty="0"/>
            </a:br>
            <a:r>
              <a:rPr dirty="0"/>
              <a:t/>
            </a:r>
            <a:br>
              <a:rPr dirty="0"/>
            </a:br>
            <a:endParaRPr dirty="0"/>
          </a:p>
        </p:txBody>
      </p:sp>
    </p:spTree>
    <p:extLst>
      <p:ext uri="{BB962C8B-B14F-4D97-AF65-F5344CB8AC3E}">
        <p14:creationId xmlns:p14="http://schemas.microsoft.com/office/powerpoint/2010/main" val="1097149831"/>
      </p:ext>
    </p:extLst>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45" name="Here’s your action items"/>
          <p:cNvSpPr txBox="1"/>
          <p:nvPr/>
        </p:nvSpPr>
        <p:spPr>
          <a:xfrm>
            <a:off x="4129768" y="1680446"/>
            <a:ext cx="16051532" cy="1057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r>
              <a:t>Here’s your action items</a:t>
            </a:r>
          </a:p>
        </p:txBody>
      </p:sp>
      <p:sp>
        <p:nvSpPr>
          <p:cNvPr id="146" name="Action item one name — Explain what it is here.…"/>
          <p:cNvSpPr txBox="1"/>
          <p:nvPr/>
        </p:nvSpPr>
        <p:spPr>
          <a:xfrm>
            <a:off x="2287910" y="4637892"/>
            <a:ext cx="19735248" cy="495327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521368" indent="-521368" algn="l">
              <a:lnSpc>
                <a:spcPct val="150000"/>
              </a:lnSpc>
              <a:buSzPct val="100000"/>
              <a:buAutoNum type="arabicPeriod"/>
              <a:defRPr sz="3000" b="1">
                <a:solidFill>
                  <a:srgbClr val="53585F"/>
                </a:solidFill>
                <a:latin typeface="Arial"/>
                <a:ea typeface="Arial"/>
                <a:cs typeface="Arial"/>
                <a:sym typeface="Arial"/>
              </a:defRPr>
            </a:pPr>
            <a:r>
              <a:rPr lang="en-CA" dirty="0" smtClean="0">
                <a:solidFill>
                  <a:schemeClr val="tx2">
                    <a:lumMod val="10000"/>
                  </a:schemeClr>
                </a:solidFill>
              </a:rPr>
              <a:t>Download Flip </a:t>
            </a:r>
            <a:r>
              <a:rPr lang="en-CA" dirty="0" smtClean="0">
                <a:solidFill>
                  <a:schemeClr val="tx2">
                    <a:lumMod val="10000"/>
                  </a:schemeClr>
                </a:solidFill>
              </a:rPr>
              <a:t>analyzer</a:t>
            </a:r>
            <a:r>
              <a:rPr dirty="0" smtClean="0">
                <a:solidFill>
                  <a:schemeClr val="tx2">
                    <a:lumMod val="10000"/>
                  </a:schemeClr>
                </a:solidFill>
              </a:rPr>
              <a:t>— </a:t>
            </a:r>
            <a:r>
              <a:rPr lang="en-CA" dirty="0" smtClean="0"/>
              <a:t>Save to your desktop and use </a:t>
            </a:r>
            <a:r>
              <a:rPr lang="en-CA" dirty="0" smtClean="0"/>
              <a:t>often to analyze your </a:t>
            </a:r>
            <a:r>
              <a:rPr lang="en-CA" dirty="0" smtClean="0"/>
              <a:t>renovation leads. </a:t>
            </a:r>
            <a:r>
              <a:rPr dirty="0" smtClean="0"/>
              <a:t> </a:t>
            </a:r>
            <a:r>
              <a:rPr dirty="0"/>
              <a:t/>
            </a:r>
            <a:br>
              <a:rPr dirty="0"/>
            </a:br>
            <a:endParaRPr dirty="0"/>
          </a:p>
          <a:p>
            <a:pPr marL="521368" indent="-521368" algn="l">
              <a:lnSpc>
                <a:spcPct val="150000"/>
              </a:lnSpc>
              <a:buSzPct val="100000"/>
              <a:buAutoNum type="arabicPeriod"/>
              <a:defRPr sz="3000" b="1">
                <a:solidFill>
                  <a:srgbClr val="53585F"/>
                </a:solidFill>
                <a:latin typeface="Arial"/>
                <a:ea typeface="Arial"/>
                <a:cs typeface="Arial"/>
                <a:sym typeface="Arial"/>
              </a:defRPr>
            </a:pPr>
            <a:r>
              <a:rPr lang="en-CA" dirty="0" smtClean="0">
                <a:solidFill>
                  <a:schemeClr val="tx2">
                    <a:lumMod val="10000"/>
                  </a:schemeClr>
                </a:solidFill>
              </a:rPr>
              <a:t>Set up on a 30+ DOM search</a:t>
            </a:r>
            <a:r>
              <a:rPr dirty="0" smtClean="0">
                <a:solidFill>
                  <a:schemeClr val="tx2">
                    <a:lumMod val="10000"/>
                  </a:schemeClr>
                </a:solidFill>
              </a:rPr>
              <a:t> </a:t>
            </a:r>
            <a:r>
              <a:rPr dirty="0"/>
              <a:t>— </a:t>
            </a:r>
            <a:r>
              <a:rPr lang="en-CA" dirty="0" smtClean="0"/>
              <a:t>Ask your realtor to set you up on a new </a:t>
            </a:r>
            <a:r>
              <a:rPr lang="en-CA" dirty="0" smtClean="0"/>
              <a:t>email auto search</a:t>
            </a:r>
            <a:r>
              <a:rPr lang="en-CA" dirty="0" smtClean="0"/>
              <a:t>. Whenever a property hits 30+ days on market you will get an email being notified. </a:t>
            </a:r>
            <a:r>
              <a:rPr dirty="0"/>
              <a:t/>
            </a:r>
            <a:br>
              <a:rPr dirty="0"/>
            </a:br>
            <a:endParaRPr dirty="0"/>
          </a:p>
          <a:p>
            <a:pPr marL="521368" indent="-521368" algn="l">
              <a:lnSpc>
                <a:spcPct val="150000"/>
              </a:lnSpc>
              <a:buSzPct val="100000"/>
              <a:buAutoNum type="arabicPeriod"/>
              <a:defRPr sz="3000" b="1">
                <a:solidFill>
                  <a:srgbClr val="53585F"/>
                </a:solidFill>
                <a:latin typeface="Arial"/>
                <a:ea typeface="Arial"/>
                <a:cs typeface="Arial"/>
                <a:sym typeface="Arial"/>
              </a:defRPr>
            </a:pPr>
            <a:r>
              <a:rPr lang="en-CA" dirty="0" smtClean="0">
                <a:solidFill>
                  <a:schemeClr val="tx2">
                    <a:lumMod val="10000"/>
                  </a:schemeClr>
                </a:solidFill>
              </a:rPr>
              <a:t>Download SOW and Quote itemization forms</a:t>
            </a:r>
            <a:r>
              <a:rPr dirty="0" smtClean="0">
                <a:solidFill>
                  <a:schemeClr val="tx2">
                    <a:lumMod val="10000"/>
                  </a:schemeClr>
                </a:solidFill>
              </a:rPr>
              <a:t> </a:t>
            </a:r>
            <a:r>
              <a:rPr dirty="0">
                <a:solidFill>
                  <a:schemeClr val="tx2">
                    <a:lumMod val="10000"/>
                  </a:schemeClr>
                </a:solidFill>
              </a:rPr>
              <a:t>— </a:t>
            </a:r>
            <a:r>
              <a:rPr lang="en-CA" dirty="0" smtClean="0"/>
              <a:t>Use these two documents when you are working with contractors and doing a renovation on a project</a:t>
            </a: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81" name="Here’s what we’re going to cover"/>
          <p:cNvSpPr txBox="1"/>
          <p:nvPr/>
        </p:nvSpPr>
        <p:spPr>
          <a:xfrm>
            <a:off x="4129768" y="1680446"/>
            <a:ext cx="16051532" cy="1057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a:defRPr sz="6000" b="1">
                <a:solidFill>
                  <a:srgbClr val="000000"/>
                </a:solidFill>
                <a:latin typeface="Helvetica"/>
                <a:ea typeface="Helvetica"/>
                <a:cs typeface="Helvetica"/>
                <a:sym typeface="Helvetica"/>
              </a:defRPr>
            </a:lvl1pPr>
          </a:lstStyle>
          <a:p>
            <a:r>
              <a:rPr dirty="0"/>
              <a:t>Here’s what we’re going to cover</a:t>
            </a:r>
          </a:p>
        </p:txBody>
      </p:sp>
      <p:sp>
        <p:nvSpPr>
          <p:cNvPr id="82" name="Point one…"/>
          <p:cNvSpPr txBox="1"/>
          <p:nvPr/>
        </p:nvSpPr>
        <p:spPr>
          <a:xfrm>
            <a:off x="2287910" y="4637892"/>
            <a:ext cx="19735248" cy="677172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20000"/>
              </a:lnSpc>
              <a:buSzPct val="75000"/>
              <a:buChar char="•"/>
              <a:defRPr sz="3000">
                <a:solidFill>
                  <a:srgbClr val="53585F"/>
                </a:solidFill>
                <a:latin typeface="Arial"/>
                <a:ea typeface="Arial"/>
                <a:cs typeface="Arial"/>
                <a:sym typeface="Arial"/>
              </a:defRPr>
            </a:pPr>
            <a:r>
              <a:rPr lang="en-CA" sz="4000" dirty="0" smtClean="0"/>
              <a:t>Things to know about the buy, fix and sell niche</a:t>
            </a:r>
          </a:p>
          <a:p>
            <a:pPr algn="l">
              <a:lnSpc>
                <a:spcPct val="120000"/>
              </a:lnSpc>
              <a:buSzPct val="75000"/>
              <a:defRPr sz="3000">
                <a:solidFill>
                  <a:srgbClr val="53585F"/>
                </a:solidFill>
                <a:latin typeface="Arial"/>
                <a:ea typeface="Arial"/>
                <a:cs typeface="Arial"/>
                <a:sym typeface="Arial"/>
              </a:defRPr>
            </a:pPr>
            <a:endParaRPr lang="en-CA" sz="4000" dirty="0"/>
          </a:p>
          <a:p>
            <a:pPr marL="304131" indent="-304131" algn="l">
              <a:lnSpc>
                <a:spcPct val="120000"/>
              </a:lnSpc>
              <a:buSzPct val="75000"/>
              <a:buChar char="•"/>
              <a:defRPr sz="3000">
                <a:solidFill>
                  <a:srgbClr val="53585F"/>
                </a:solidFill>
                <a:latin typeface="Arial"/>
                <a:ea typeface="Arial"/>
                <a:cs typeface="Arial"/>
                <a:sym typeface="Arial"/>
              </a:defRPr>
            </a:pPr>
            <a:r>
              <a:rPr lang="en-CA" sz="4000" dirty="0" smtClean="0"/>
              <a:t>Know all the costs of renovating and selling a property</a:t>
            </a:r>
          </a:p>
          <a:p>
            <a:pPr marL="304131" indent="-304131" algn="l">
              <a:lnSpc>
                <a:spcPct val="120000"/>
              </a:lnSpc>
              <a:buSzPct val="75000"/>
              <a:buChar char="•"/>
              <a:defRPr sz="3000">
                <a:solidFill>
                  <a:srgbClr val="53585F"/>
                </a:solidFill>
                <a:latin typeface="Arial"/>
                <a:ea typeface="Arial"/>
                <a:cs typeface="Arial"/>
                <a:sym typeface="Arial"/>
              </a:defRPr>
            </a:pPr>
            <a:endParaRPr lang="en-CA" sz="4000" dirty="0"/>
          </a:p>
          <a:p>
            <a:pPr marL="304131" indent="-304131" algn="l">
              <a:lnSpc>
                <a:spcPct val="120000"/>
              </a:lnSpc>
              <a:buSzPct val="75000"/>
              <a:buChar char="•"/>
              <a:defRPr sz="3000">
                <a:solidFill>
                  <a:srgbClr val="53585F"/>
                </a:solidFill>
                <a:latin typeface="Arial"/>
                <a:ea typeface="Arial"/>
                <a:cs typeface="Arial"/>
                <a:sym typeface="Arial"/>
              </a:defRPr>
            </a:pPr>
            <a:r>
              <a:rPr lang="en-CA" sz="4000" dirty="0" smtClean="0"/>
              <a:t>Developing a detailed scope of work for your project</a:t>
            </a:r>
          </a:p>
          <a:p>
            <a:pPr algn="l">
              <a:lnSpc>
                <a:spcPct val="120000"/>
              </a:lnSpc>
              <a:buSzPct val="75000"/>
              <a:defRPr sz="3000">
                <a:solidFill>
                  <a:srgbClr val="53585F"/>
                </a:solidFill>
                <a:latin typeface="Arial"/>
                <a:ea typeface="Arial"/>
                <a:cs typeface="Arial"/>
                <a:sym typeface="Arial"/>
              </a:defRPr>
            </a:pPr>
            <a:endParaRPr lang="en-CA" sz="4000" dirty="0"/>
          </a:p>
          <a:p>
            <a:pPr marL="304131" indent="-304131" algn="l">
              <a:lnSpc>
                <a:spcPct val="120000"/>
              </a:lnSpc>
              <a:buSzPct val="75000"/>
              <a:buChar char="•"/>
              <a:defRPr sz="3000">
                <a:solidFill>
                  <a:srgbClr val="53585F"/>
                </a:solidFill>
                <a:latin typeface="Arial"/>
                <a:ea typeface="Arial"/>
                <a:cs typeface="Arial"/>
                <a:sym typeface="Arial"/>
              </a:defRPr>
            </a:pPr>
            <a:r>
              <a:rPr lang="en-CA" sz="4000" dirty="0" smtClean="0"/>
              <a:t>How to quickly analyze your deals </a:t>
            </a:r>
          </a:p>
          <a:p>
            <a:pPr marL="304131" indent="-304131" algn="l">
              <a:lnSpc>
                <a:spcPct val="120000"/>
              </a:lnSpc>
              <a:buSzPct val="75000"/>
              <a:buChar char="•"/>
              <a:defRPr sz="3000">
                <a:solidFill>
                  <a:srgbClr val="53585F"/>
                </a:solidFill>
                <a:latin typeface="Arial"/>
                <a:ea typeface="Arial"/>
                <a:cs typeface="Arial"/>
                <a:sym typeface="Arial"/>
              </a:defRPr>
            </a:pPr>
            <a:endParaRPr lang="en-CA" sz="4000" dirty="0"/>
          </a:p>
          <a:p>
            <a:pPr marL="304131" indent="-304131" algn="l">
              <a:lnSpc>
                <a:spcPct val="120000"/>
              </a:lnSpc>
              <a:buSzPct val="75000"/>
              <a:buChar char="•"/>
              <a:defRPr sz="3000">
                <a:solidFill>
                  <a:srgbClr val="53585F"/>
                </a:solidFill>
                <a:latin typeface="Arial"/>
                <a:ea typeface="Arial"/>
                <a:cs typeface="Arial"/>
                <a:sym typeface="Arial"/>
              </a:defRPr>
            </a:pPr>
            <a:r>
              <a:rPr lang="en-CA" sz="4000" dirty="0" smtClean="0"/>
              <a:t>Lessons learned from flipping over 100+ </a:t>
            </a:r>
            <a:r>
              <a:rPr lang="en-CA" sz="4000" dirty="0" smtClean="0"/>
              <a:t>properties </a:t>
            </a:r>
            <a:endParaRPr sz="4000" dirty="0"/>
          </a:p>
        </p:txBody>
      </p:sp>
    </p:spTree>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49" name="Motivating message to inspire  action goes here"/>
          <p:cNvSpPr txBox="1"/>
          <p:nvPr/>
        </p:nvSpPr>
        <p:spPr>
          <a:xfrm>
            <a:off x="4166234" y="6354978"/>
            <a:ext cx="16051532" cy="1006044"/>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a:defRPr sz="5600" b="1">
                <a:solidFill>
                  <a:srgbClr val="000000"/>
                </a:solidFill>
                <a:latin typeface="Helvetica"/>
                <a:ea typeface="Helvetica"/>
                <a:cs typeface="Helvetica"/>
                <a:sym typeface="Helvetica"/>
              </a:defRPr>
            </a:pPr>
            <a:endParaRPr dirty="0"/>
          </a:p>
        </p:txBody>
      </p:sp>
      <p:pic>
        <p:nvPicPr>
          <p:cNvPr id="2" name="Picture 1"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20725" y="4632325"/>
            <a:ext cx="8407400" cy="6305550"/>
          </a:xfrm>
          <a:prstGeom prst="rect">
            <a:avLst/>
          </a:prstGeom>
        </p:spPr>
      </p:pic>
      <p:pic>
        <p:nvPicPr>
          <p:cNvPr id="3" name="Picture 2" descr="p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96999" y="3581399"/>
            <a:ext cx="7953829" cy="8839200"/>
          </a:xfrm>
          <a:prstGeom prst="rect">
            <a:avLst/>
          </a:prstGeom>
        </p:spPr>
      </p:pic>
      <p:sp>
        <p:nvSpPr>
          <p:cNvPr id="4" name="TextBox 3"/>
          <p:cNvSpPr txBox="1"/>
          <p:nvPr/>
        </p:nvSpPr>
        <p:spPr>
          <a:xfrm>
            <a:off x="7848600" y="578642"/>
            <a:ext cx="6527800" cy="39914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r>
              <a:rPr lang="en-US" b="1" dirty="0" smtClean="0">
                <a:solidFill>
                  <a:schemeClr val="tx2">
                    <a:lumMod val="10000"/>
                  </a:schemeClr>
                </a:solidFill>
              </a:rPr>
              <a:t>Be proud of what you do. Renovating homes adds huge value to cities, neighborhoods</a:t>
            </a:r>
          </a:p>
          <a:p>
            <a:pPr marL="0" marR="0" indent="0" algn="ctr" defTabSz="821531" rtl="0" fontAlgn="auto" latinLnBrk="0" hangingPunct="0">
              <a:lnSpc>
                <a:spcPct val="100000"/>
              </a:lnSpc>
              <a:spcBef>
                <a:spcPts val="0"/>
              </a:spcBef>
              <a:spcAft>
                <a:spcPts val="0"/>
              </a:spcAft>
              <a:buClrTx/>
              <a:buSzTx/>
              <a:buFontTx/>
              <a:buNone/>
              <a:tabLst/>
            </a:pPr>
            <a:r>
              <a:rPr lang="en-US" b="1" dirty="0">
                <a:solidFill>
                  <a:schemeClr val="tx2">
                    <a:lumMod val="10000"/>
                  </a:schemeClr>
                </a:solidFill>
              </a:rPr>
              <a:t>&amp;</a:t>
            </a:r>
            <a:r>
              <a:rPr kumimoji="0" lang="en-US" sz="5000" b="1" i="0" u="none" strike="noStrike" cap="none" spc="0" normalizeH="0" dirty="0" smtClean="0">
                <a:ln>
                  <a:noFill/>
                </a:ln>
                <a:solidFill>
                  <a:schemeClr val="tx2">
                    <a:lumMod val="10000"/>
                  </a:schemeClr>
                </a:solidFill>
                <a:effectLst/>
                <a:uFillTx/>
                <a:sym typeface="Helvetica Light"/>
              </a:rPr>
              <a:t> everyone involved </a:t>
            </a:r>
            <a:endParaRPr kumimoji="0" lang="en-US" sz="5000" b="1" i="0" u="none" strike="noStrike" cap="none" spc="0" normalizeH="0" baseline="0" dirty="0">
              <a:ln>
                <a:noFill/>
              </a:ln>
              <a:solidFill>
                <a:schemeClr val="tx2">
                  <a:lumMod val="10000"/>
                </a:schemeClr>
              </a:solidFill>
              <a:effectLst/>
              <a:uFillTx/>
              <a:sym typeface="Helvetica Light"/>
            </a:endParaRP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426478" cy="13716000"/>
          </a:xfrm>
          <a:prstGeom prst="rect">
            <a:avLst/>
          </a:prstGeom>
          <a:ln w="12700" cap="flat">
            <a:noFill/>
            <a:miter lim="400000"/>
          </a:ln>
          <a:effectLst/>
        </p:spPr>
      </p:pic>
      <p:sp>
        <p:nvSpPr>
          <p:cNvPr id="87" name="Rectangle"/>
          <p:cNvSpPr/>
          <p:nvPr/>
        </p:nvSpPr>
        <p:spPr>
          <a:xfrm>
            <a:off x="0" y="-1"/>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88" name="Point one title goes here"/>
          <p:cNvSpPr txBox="1"/>
          <p:nvPr/>
        </p:nvSpPr>
        <p:spPr>
          <a:xfrm>
            <a:off x="2883880" y="5619739"/>
            <a:ext cx="18883915" cy="2000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600" b="1">
                <a:latin typeface="Helvetica"/>
                <a:ea typeface="Helvetica"/>
                <a:cs typeface="Helvetica"/>
                <a:sym typeface="Helvetica"/>
              </a:defRPr>
            </a:lvl1pPr>
          </a:lstStyle>
          <a:p>
            <a:r>
              <a:rPr lang="en-CA" sz="6000" dirty="0" smtClean="0"/>
              <a:t>Things to know about the buy, fix and sell niche</a:t>
            </a:r>
          </a:p>
          <a:p>
            <a:endParaRPr dirty="0"/>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91" name="Point one title goes here"/>
          <p:cNvSpPr txBox="1"/>
          <p:nvPr/>
        </p:nvSpPr>
        <p:spPr>
          <a:xfrm>
            <a:off x="2235200" y="962169"/>
            <a:ext cx="17946100" cy="1067599"/>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CA" dirty="0"/>
              <a:t>Things to know about the buy, fix and sell </a:t>
            </a:r>
            <a:r>
              <a:rPr lang="en-CA" dirty="0" smtClean="0"/>
              <a:t>niche</a:t>
            </a:r>
            <a:endParaRPr lang="en-CA" dirty="0"/>
          </a:p>
        </p:txBody>
      </p:sp>
      <p:sp>
        <p:nvSpPr>
          <p:cNvPr id="92" name="First discussion point name —  First discussion point explanation and example if necessary.…"/>
          <p:cNvSpPr txBox="1"/>
          <p:nvPr/>
        </p:nvSpPr>
        <p:spPr>
          <a:xfrm>
            <a:off x="1969366" y="2709373"/>
            <a:ext cx="21212222" cy="98007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High risk, high reward</a:t>
            </a:r>
            <a:r>
              <a:rPr b="1" dirty="0" smtClean="0"/>
              <a:t> </a:t>
            </a:r>
            <a:r>
              <a:rPr b="1" dirty="0"/>
              <a:t>— </a:t>
            </a:r>
            <a:r>
              <a:rPr dirty="0"/>
              <a:t> </a:t>
            </a:r>
            <a:r>
              <a:rPr lang="en-CA" dirty="0" smtClean="0"/>
              <a:t>Hands down this is the most lucrative real estate niche out there. You can create big profits in a short amount of time. On the other hand if done wrong you can lose money quick.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Flipping is active income, not passive</a:t>
            </a:r>
            <a:r>
              <a:rPr b="1" dirty="0" smtClean="0"/>
              <a:t>— </a:t>
            </a:r>
            <a:r>
              <a:rPr dirty="0" smtClean="0"/>
              <a:t> </a:t>
            </a:r>
            <a:r>
              <a:rPr lang="en-CA" dirty="0" smtClean="0"/>
              <a:t>Because flipping homes can demand a</a:t>
            </a:r>
            <a:r>
              <a:rPr lang="en-US" dirty="0" smtClean="0"/>
              <a:t> </a:t>
            </a:r>
            <a:r>
              <a:rPr lang="en-CA" dirty="0" smtClean="0"/>
              <a:t>lot of time, many consider this niche not a “investing” strategy. It is an “active” real estate niche.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Contractors and trades</a:t>
            </a:r>
            <a:r>
              <a:rPr b="1" dirty="0" smtClean="0"/>
              <a:t>— </a:t>
            </a:r>
            <a:r>
              <a:rPr lang="en-CA" dirty="0" smtClean="0"/>
              <a:t>They play a huge role in this niche. Working with</a:t>
            </a:r>
            <a:r>
              <a:rPr lang="en-US" dirty="0" smtClean="0"/>
              <a:t> </a:t>
            </a:r>
            <a:r>
              <a:rPr lang="en-CA" dirty="0" smtClean="0"/>
              <a:t>a trusted, reliable and dependable team will save you a</a:t>
            </a:r>
            <a:r>
              <a:rPr lang="en-US" dirty="0" smtClean="0"/>
              <a:t> </a:t>
            </a:r>
            <a:r>
              <a:rPr lang="en-CA" dirty="0" smtClean="0"/>
              <a:t>lot of time and headaches. Working with contractors is a skill that is learned and perfected over time. </a:t>
            </a:r>
            <a:r>
              <a:rPr b="1" dirty="0"/>
              <a:t/>
            </a:r>
            <a:br>
              <a:rPr b="1" dirty="0"/>
            </a:br>
            <a:endParaRPr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”Your make money on the buy”</a:t>
            </a:r>
            <a:r>
              <a:rPr b="1" dirty="0" smtClean="0"/>
              <a:t>— </a:t>
            </a:r>
            <a:r>
              <a:rPr dirty="0" smtClean="0"/>
              <a:t> </a:t>
            </a:r>
            <a:r>
              <a:rPr lang="en-CA" dirty="0" smtClean="0"/>
              <a:t>The only aspect you have full control of when flipping a house is the price you buy the home at. </a:t>
            </a:r>
            <a:r>
              <a:rPr lang="en-CA" dirty="0" smtClean="0"/>
              <a:t>You </a:t>
            </a:r>
            <a:r>
              <a:rPr lang="en-CA" dirty="0" smtClean="0"/>
              <a:t>can’t control cost of renovations, sale price, the market shifts, timing of the listing, etc.</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Working with the top realtors</a:t>
            </a:r>
            <a:r>
              <a:rPr b="1" dirty="0" smtClean="0"/>
              <a:t> —</a:t>
            </a:r>
            <a:r>
              <a:rPr lang="en-CA" b="1" dirty="0" smtClean="0"/>
              <a:t> </a:t>
            </a:r>
            <a:r>
              <a:rPr lang="en-CA" dirty="0" smtClean="0"/>
              <a:t>For </a:t>
            </a:r>
            <a:r>
              <a:rPr lang="en-CA" dirty="0" smtClean="0"/>
              <a:t>the most part</a:t>
            </a:r>
            <a:r>
              <a:rPr lang="en-CA" dirty="0" smtClean="0"/>
              <a:t>, </a:t>
            </a:r>
            <a:r>
              <a:rPr lang="en-CA" dirty="0" smtClean="0"/>
              <a:t>realtors will be selling your homes so you want to make sure you are working with</a:t>
            </a:r>
            <a:r>
              <a:rPr lang="en-US" dirty="0" smtClean="0"/>
              <a:t> t</a:t>
            </a:r>
            <a:r>
              <a:rPr lang="en-CA" dirty="0" smtClean="0"/>
              <a:t>he best in your area who sell a</a:t>
            </a:r>
            <a:r>
              <a:rPr lang="en-US" dirty="0" smtClean="0"/>
              <a:t> </a:t>
            </a:r>
            <a:r>
              <a:rPr lang="en-CA" dirty="0" smtClean="0"/>
              <a:t>lot. Make sure they have a great marketing plan to execute.</a:t>
            </a:r>
            <a:endParaRPr dirty="0"/>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950874"/>
          </a:xfrm>
          <a:prstGeom prst="rect">
            <a:avLst/>
          </a:prstGeom>
          <a:ln w="12700" cap="flat">
            <a:noFill/>
            <a:miter lim="400000"/>
          </a:ln>
          <a:effectLst/>
        </p:spPr>
      </p:pic>
      <p:sp>
        <p:nvSpPr>
          <p:cNvPr id="97" name="Rectangle"/>
          <p:cNvSpPr/>
          <p:nvPr/>
        </p:nvSpPr>
        <p:spPr>
          <a:xfrm>
            <a:off x="-42478" y="-1"/>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98" name="Point two title goes here"/>
          <p:cNvSpPr txBox="1"/>
          <p:nvPr/>
        </p:nvSpPr>
        <p:spPr>
          <a:xfrm>
            <a:off x="1455168" y="4857750"/>
            <a:ext cx="21668787" cy="2000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600" b="1">
                <a:latin typeface="Helvetica"/>
                <a:ea typeface="Helvetica"/>
                <a:cs typeface="Helvetica"/>
                <a:sym typeface="Helvetica"/>
              </a:defRPr>
            </a:lvl1pPr>
          </a:lstStyle>
          <a:p>
            <a:r>
              <a:rPr lang="en-CA" dirty="0" smtClean="0"/>
              <a:t>Know all the costs of renovating and selling a property </a:t>
            </a:r>
            <a:endParaRPr dirty="0"/>
          </a:p>
        </p:txBody>
      </p:sp>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01" name="Point two title goes here"/>
          <p:cNvSpPr txBox="1"/>
          <p:nvPr/>
        </p:nvSpPr>
        <p:spPr>
          <a:xfrm>
            <a:off x="1969366" y="794891"/>
            <a:ext cx="20992234" cy="1913984"/>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US" sz="5500" dirty="0"/>
              <a:t>Know all the costs of renovating and selling a property </a:t>
            </a:r>
          </a:p>
          <a:p>
            <a:endParaRPr dirty="0"/>
          </a:p>
        </p:txBody>
      </p:sp>
      <p:sp>
        <p:nvSpPr>
          <p:cNvPr id="102" name="First discussion point name —  First discussion point explanation and example if necessary.…"/>
          <p:cNvSpPr txBox="1"/>
          <p:nvPr/>
        </p:nvSpPr>
        <p:spPr>
          <a:xfrm>
            <a:off x="1969366" y="2246372"/>
            <a:ext cx="21212222" cy="1049325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Purchase price</a:t>
            </a:r>
            <a:r>
              <a:rPr b="1" dirty="0" smtClean="0"/>
              <a:t>— </a:t>
            </a:r>
            <a:r>
              <a:rPr lang="en-CA" dirty="0" smtClean="0"/>
              <a:t>The lower your purchase price, the higher your chance of profit. You are in control of this.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Deposit for property</a:t>
            </a:r>
            <a:r>
              <a:rPr b="1" dirty="0" smtClean="0"/>
              <a:t>— </a:t>
            </a:r>
            <a:r>
              <a:rPr dirty="0" smtClean="0"/>
              <a:t> </a:t>
            </a:r>
            <a:r>
              <a:rPr lang="en-CA" dirty="0" smtClean="0"/>
              <a:t>You are credited this when you bring in money to purchase </a:t>
            </a:r>
            <a:r>
              <a:rPr lang="en-CA" dirty="0" smtClean="0"/>
              <a:t>the property</a:t>
            </a:r>
            <a:r>
              <a:rPr lang="en-CA" dirty="0" smtClean="0"/>
              <a:t>. Example $200,000 purchase price with $2,000 deposit given at time of offer written. Balance owing at closing is $198,000</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Land transfer tax</a:t>
            </a:r>
            <a:r>
              <a:rPr b="1" dirty="0" smtClean="0"/>
              <a:t>— </a:t>
            </a:r>
            <a:r>
              <a:rPr dirty="0" smtClean="0"/>
              <a:t> </a:t>
            </a:r>
            <a:r>
              <a:rPr lang="en-CA" dirty="0" smtClean="0"/>
              <a:t>This is a tax imposed by most Provinces in Canada to transfer the land from one owner to another. Visit </a:t>
            </a:r>
            <a:r>
              <a:rPr lang="en-US" dirty="0" smtClean="0">
                <a:hlinkClick r:id="rId2"/>
              </a:rPr>
              <a:t>https</a:t>
            </a:r>
            <a:r>
              <a:rPr lang="en-US" dirty="0">
                <a:hlinkClick r:id="rId2"/>
              </a:rPr>
              <a:t>://www.ratehub.ca/land-transfer-</a:t>
            </a:r>
            <a:r>
              <a:rPr lang="en-US" dirty="0" smtClean="0">
                <a:hlinkClick r:id="rId2"/>
              </a:rPr>
              <a:t>tax</a:t>
            </a:r>
            <a:r>
              <a:rPr lang="en-US" dirty="0" smtClean="0"/>
              <a:t> for your Provinces land transfer tax</a:t>
            </a:r>
            <a:r>
              <a:rPr b="1" dirty="0"/>
              <a:t/>
            </a:r>
            <a:br>
              <a:rPr b="1" dirty="0"/>
            </a:br>
            <a:endParaRPr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Property insurance</a:t>
            </a:r>
            <a:r>
              <a:rPr b="1" dirty="0" smtClean="0"/>
              <a:t>— </a:t>
            </a:r>
            <a:r>
              <a:rPr lang="en-CA" dirty="0" smtClean="0"/>
              <a:t>Having the right property insurance and fire insurance will protect your property in the event of a fire, property damage, vandalism, etc. This can be paid monthly </a:t>
            </a:r>
            <a:r>
              <a:rPr lang="en-CA" dirty="0" smtClean="0"/>
              <a:t>or upfront</a:t>
            </a:r>
            <a:r>
              <a:rPr lang="en-CA" dirty="0" smtClean="0"/>
              <a:t>. If </a:t>
            </a:r>
            <a:r>
              <a:rPr lang="en-CA" dirty="0" smtClean="0"/>
              <a:t>the property is sold </a:t>
            </a:r>
            <a:r>
              <a:rPr lang="en-CA" dirty="0" smtClean="0"/>
              <a:t>earlier you </a:t>
            </a:r>
            <a:r>
              <a:rPr lang="en-CA" dirty="0" smtClean="0"/>
              <a:t>get </a:t>
            </a:r>
            <a:r>
              <a:rPr lang="en-CA" dirty="0" smtClean="0"/>
              <a:t>a credit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Lawyer </a:t>
            </a:r>
            <a:r>
              <a:rPr lang="en-CA" b="1" dirty="0" smtClean="0"/>
              <a:t>fee</a:t>
            </a:r>
            <a:r>
              <a:rPr b="1" dirty="0" smtClean="0"/>
              <a:t>— </a:t>
            </a:r>
            <a:r>
              <a:rPr lang="en-CA" dirty="0" smtClean="0"/>
              <a:t> </a:t>
            </a:r>
            <a:r>
              <a:rPr lang="en-CA" dirty="0" smtClean="0"/>
              <a:t>A cost that you pay a lawyer who helps to transfer your name to the new home. Lawyers can also be hired to pull title on home, seeing if there are any liens, getting title insurance, etc.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Lender interest/profit share/fee’s</a:t>
            </a:r>
            <a:r>
              <a:rPr b="1" dirty="0" smtClean="0"/>
              <a:t>— </a:t>
            </a:r>
            <a:r>
              <a:rPr dirty="0" smtClean="0"/>
              <a:t> </a:t>
            </a:r>
            <a:r>
              <a:rPr lang="en-CA" dirty="0" smtClean="0"/>
              <a:t>When flipping a property you will need to know how your going to fund the purchase. </a:t>
            </a:r>
            <a:endParaRPr dirty="0"/>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01" name="Point two title goes here"/>
          <p:cNvSpPr txBox="1"/>
          <p:nvPr/>
        </p:nvSpPr>
        <p:spPr>
          <a:xfrm>
            <a:off x="1969366" y="1252092"/>
            <a:ext cx="20992234" cy="1913984"/>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US" sz="5500" dirty="0"/>
              <a:t>Know all the costs of renovating and selling a </a:t>
            </a:r>
            <a:r>
              <a:rPr lang="en-US" sz="5500" dirty="0" smtClean="0"/>
              <a:t>property </a:t>
            </a:r>
            <a:r>
              <a:rPr lang="en-US" sz="5500" dirty="0" smtClean="0"/>
              <a:t>#2</a:t>
            </a:r>
            <a:endParaRPr lang="en-US" sz="5500" dirty="0"/>
          </a:p>
          <a:p>
            <a:endParaRPr dirty="0"/>
          </a:p>
        </p:txBody>
      </p:sp>
      <p:sp>
        <p:nvSpPr>
          <p:cNvPr id="102" name="First discussion point name —  First discussion point explanation and example if necessary.…"/>
          <p:cNvSpPr txBox="1"/>
          <p:nvPr/>
        </p:nvSpPr>
        <p:spPr>
          <a:xfrm>
            <a:off x="1969366" y="3183613"/>
            <a:ext cx="21212222" cy="98007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Utilities</a:t>
            </a:r>
            <a:r>
              <a:rPr b="1" dirty="0" smtClean="0"/>
              <a:t>— </a:t>
            </a:r>
            <a:r>
              <a:rPr lang="en-CA" dirty="0"/>
              <a:t> </a:t>
            </a:r>
            <a:r>
              <a:rPr lang="en-CA" dirty="0" smtClean="0"/>
              <a:t>Water, hydro, electricity bills will have to be paid while you are renovating the home.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Furnace</a:t>
            </a:r>
            <a:r>
              <a:rPr lang="en-CA" b="1" dirty="0" smtClean="0"/>
              <a:t>/hot water </a:t>
            </a:r>
            <a:r>
              <a:rPr lang="en-CA" b="1" dirty="0" smtClean="0"/>
              <a:t>tank rental</a:t>
            </a:r>
            <a:r>
              <a:rPr lang="en-US" b="1" dirty="0" smtClean="0"/>
              <a:t>— </a:t>
            </a:r>
            <a:r>
              <a:rPr lang="en-US" dirty="0" smtClean="0"/>
              <a:t>If you bought the home and toke over this cost from the seller you will need to insure its being paid while you owe the home. </a:t>
            </a:r>
            <a:endParaRPr lang="en-US" b="1" dirty="0" smtClean="0"/>
          </a:p>
          <a:p>
            <a:pPr marL="304131" indent="-304131" algn="l">
              <a:lnSpc>
                <a:spcPct val="150000"/>
              </a:lnSpc>
              <a:buSzPct val="75000"/>
              <a:buChar char="•"/>
              <a:defRPr sz="3000">
                <a:solidFill>
                  <a:srgbClr val="53585F"/>
                </a:solidFill>
                <a:latin typeface="Arial"/>
                <a:ea typeface="Arial"/>
                <a:cs typeface="Arial"/>
                <a:sym typeface="Arial"/>
              </a:defRPr>
            </a:pPr>
            <a:endParaRPr lang="en-US"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Mortgage break penalty</a:t>
            </a:r>
            <a:r>
              <a:rPr b="1" dirty="0" smtClean="0"/>
              <a:t>— </a:t>
            </a:r>
            <a:r>
              <a:rPr dirty="0" smtClean="0"/>
              <a:t> </a:t>
            </a:r>
            <a:r>
              <a:rPr lang="en-CA" dirty="0" smtClean="0"/>
              <a:t>Whether it</a:t>
            </a:r>
            <a:r>
              <a:rPr lang="mr-IN" dirty="0" smtClean="0"/>
              <a:t>’</a:t>
            </a:r>
            <a:r>
              <a:rPr lang="en-CA" dirty="0" smtClean="0"/>
              <a:t>s a mortgage at the bank or a private lender, sometimes breaking the mortgage term early (because you sold the home sooner then anticipated) might have a penalty </a:t>
            </a:r>
            <a:r>
              <a:rPr lang="en-CA" dirty="0" smtClean="0"/>
              <a:t>owing. </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Realtor commission</a:t>
            </a:r>
            <a:r>
              <a:rPr b="1" dirty="0" smtClean="0"/>
              <a:t>— </a:t>
            </a:r>
            <a:r>
              <a:rPr dirty="0" smtClean="0"/>
              <a:t> </a:t>
            </a:r>
            <a:r>
              <a:rPr lang="en-CA" dirty="0" smtClean="0"/>
              <a:t>Commission paid to sell a home. On average between 4-5% plus GST. GST is 5% paid on total commission. Example $300,000 house sale. 4% commission is $12,000 and GST is $600. $12,000x .05 gives you $12,600</a:t>
            </a:r>
            <a:r>
              <a:rPr b="1" dirty="0"/>
              <a:t/>
            </a:r>
            <a:br>
              <a:rPr b="1" dirty="0"/>
            </a:br>
            <a:endParaRPr b="1"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Staging of home</a:t>
            </a:r>
            <a:r>
              <a:rPr b="1" dirty="0" smtClean="0"/>
              <a:t>— </a:t>
            </a:r>
            <a:r>
              <a:rPr lang="en-CA" dirty="0" smtClean="0"/>
              <a:t>If you decide to stage your flip project (which we rec</a:t>
            </a:r>
            <a:r>
              <a:rPr lang="en-US" dirty="0" err="1" smtClean="0"/>
              <a:t>om</a:t>
            </a:r>
            <a:r>
              <a:rPr lang="en-CA" dirty="0" smtClean="0"/>
              <a:t>mend) you will have to pay this cost. Most stagers will charge a monthly rental rate until home sells or when you decide to take the furniture out. </a:t>
            </a:r>
            <a:r>
              <a:rPr dirty="0"/>
              <a:t/>
            </a:r>
            <a:br>
              <a:rPr dirty="0"/>
            </a:br>
            <a:endParaRPr dirty="0"/>
          </a:p>
        </p:txBody>
      </p:sp>
    </p:spTree>
    <p:extLst>
      <p:ext uri="{BB962C8B-B14F-4D97-AF65-F5344CB8AC3E}">
        <p14:creationId xmlns:p14="http://schemas.microsoft.com/office/powerpoint/2010/main" val="4127253616"/>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Line"/>
          <p:cNvSpPr/>
          <p:nvPr/>
        </p:nvSpPr>
        <p:spPr>
          <a:xfrm flipV="1">
            <a:off x="11556999" y="6223000"/>
            <a:ext cx="1270001" cy="1270000"/>
          </a:xfrm>
          <a:prstGeom prst="line">
            <a:avLst/>
          </a:prstGeom>
          <a:ln w="25400">
            <a:solidFill>
              <a:srgbClr val="FFFFFF"/>
            </a:solidFill>
            <a:miter lim="400000"/>
          </a:ln>
        </p:spPr>
        <p:txBody>
          <a:bodyPr lIns="71437" tIns="71437" rIns="71437" bIns="71437" anchor="ctr"/>
          <a:lstStyle/>
          <a:p>
            <a:pPr>
              <a:defRPr sz="3600"/>
            </a:pPr>
            <a:endParaRPr/>
          </a:p>
        </p:txBody>
      </p:sp>
      <p:sp>
        <p:nvSpPr>
          <p:cNvPr id="101" name="Point two title goes here"/>
          <p:cNvSpPr txBox="1"/>
          <p:nvPr/>
        </p:nvSpPr>
        <p:spPr>
          <a:xfrm>
            <a:off x="1969366" y="1252092"/>
            <a:ext cx="20992234" cy="1913984"/>
          </a:xfrm>
          <a:prstGeom prst="rect">
            <a:avLst/>
          </a:prstGeom>
          <a:ln w="12700">
            <a:miter lim="400000"/>
          </a:ln>
          <a:extLst>
            <a:ext uri="{C572A759-6A51-4108-AA02-DFA0A04FC94B}">
              <ma14:wrappingTextBoxFlag xmlns:ma14="http://schemas.microsoft.com/office/mac/drawingml/2011/main" val="1"/>
            </a:ext>
          </a:extLst>
        </p:spPr>
        <p:txBody>
          <a:bodyPr wrap="square" lIns="71437" tIns="71437" rIns="71437" bIns="71437" anchor="ctr">
            <a:spAutoFit/>
          </a:bodyPr>
          <a:lstStyle>
            <a:lvl1pPr>
              <a:defRPr sz="6000" b="1">
                <a:solidFill>
                  <a:srgbClr val="000000"/>
                </a:solidFill>
                <a:latin typeface="Helvetica"/>
                <a:ea typeface="Helvetica"/>
                <a:cs typeface="Helvetica"/>
                <a:sym typeface="Helvetica"/>
              </a:defRPr>
            </a:lvl1pPr>
          </a:lstStyle>
          <a:p>
            <a:r>
              <a:rPr lang="en-US" sz="5500" dirty="0"/>
              <a:t>Know all the costs of renovating and selling a </a:t>
            </a:r>
            <a:r>
              <a:rPr lang="en-US" sz="5500" dirty="0" smtClean="0"/>
              <a:t>property #3</a:t>
            </a:r>
            <a:endParaRPr lang="en-US" sz="5500" dirty="0"/>
          </a:p>
          <a:p>
            <a:endParaRPr dirty="0"/>
          </a:p>
        </p:txBody>
      </p:sp>
      <p:sp>
        <p:nvSpPr>
          <p:cNvPr id="102" name="First discussion point name —  First discussion point explanation and example if necessary.…"/>
          <p:cNvSpPr txBox="1"/>
          <p:nvPr/>
        </p:nvSpPr>
        <p:spPr>
          <a:xfrm>
            <a:off x="1969366" y="2592620"/>
            <a:ext cx="21212222" cy="9800759"/>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spAutoFit/>
          </a:bodyPr>
          <a:lstStyle/>
          <a:p>
            <a:pPr marL="304131" indent="-304131" algn="l">
              <a:lnSpc>
                <a:spcPct val="150000"/>
              </a:lnSpc>
              <a:buSzPct val="75000"/>
              <a:buChar char="•"/>
              <a:defRPr sz="3000">
                <a:solidFill>
                  <a:srgbClr val="53585F"/>
                </a:solidFill>
                <a:latin typeface="Arial"/>
                <a:ea typeface="Arial"/>
                <a:cs typeface="Arial"/>
                <a:sym typeface="Arial"/>
              </a:defRPr>
            </a:pPr>
            <a:r>
              <a:rPr lang="en-US" b="1" dirty="0"/>
              <a:t>Clean up cost’s— </a:t>
            </a:r>
            <a:r>
              <a:rPr lang="en-US" dirty="0"/>
              <a:t> </a:t>
            </a:r>
            <a:r>
              <a:rPr lang="en-US" dirty="0" smtClean="0"/>
              <a:t>Contractors debris can leave you place filled with drywall and saw dust. Paying for a cleaner is a smart choice and isn't a big expense. Its worth the investment when your home is being showed to potential buyers </a:t>
            </a:r>
            <a:r>
              <a:rPr lang="en-US" dirty="0"/>
              <a:t/>
            </a:r>
            <a:br>
              <a:rPr lang="en-US" dirty="0"/>
            </a:br>
            <a:endParaRPr lang="en-US" dirty="0"/>
          </a:p>
          <a:p>
            <a:pPr marL="304131" indent="-304131" algn="l">
              <a:lnSpc>
                <a:spcPct val="150000"/>
              </a:lnSpc>
              <a:buSzPct val="75000"/>
              <a:buChar char="•"/>
              <a:defRPr sz="3000">
                <a:solidFill>
                  <a:srgbClr val="53585F"/>
                </a:solidFill>
                <a:latin typeface="Arial"/>
                <a:ea typeface="Arial"/>
                <a:cs typeface="Arial"/>
                <a:sym typeface="Arial"/>
              </a:defRPr>
            </a:pPr>
            <a:r>
              <a:rPr lang="en-US" b="1" dirty="0"/>
              <a:t>Contractors/trades— </a:t>
            </a:r>
            <a:r>
              <a:rPr lang="en-US" dirty="0"/>
              <a:t> </a:t>
            </a:r>
            <a:r>
              <a:rPr lang="en-US" dirty="0" smtClean="0"/>
              <a:t>Labor, material, permits and trades people (electricians, plumbers, </a:t>
            </a:r>
            <a:r>
              <a:rPr lang="en-US" dirty="0" err="1" smtClean="0"/>
              <a:t>etc</a:t>
            </a:r>
            <a:r>
              <a:rPr lang="en-US" dirty="0" smtClean="0"/>
              <a:t>) will need to be paid when doing work on your property. </a:t>
            </a:r>
          </a:p>
          <a:p>
            <a:pPr marL="304131" indent="-304131" algn="l">
              <a:lnSpc>
                <a:spcPct val="150000"/>
              </a:lnSpc>
              <a:buSzPct val="75000"/>
              <a:buChar char="•"/>
              <a:defRPr sz="3000">
                <a:solidFill>
                  <a:srgbClr val="53585F"/>
                </a:solidFill>
                <a:latin typeface="Arial"/>
                <a:ea typeface="Arial"/>
                <a:cs typeface="Arial"/>
                <a:sym typeface="Arial"/>
              </a:defRPr>
            </a:pPr>
            <a:endParaRPr lang="en-US"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Appraisal</a:t>
            </a:r>
            <a:r>
              <a:rPr b="1" dirty="0" smtClean="0"/>
              <a:t>— </a:t>
            </a:r>
            <a:r>
              <a:rPr lang="en-CA" dirty="0" smtClean="0"/>
              <a:t> If (not always) your bank or lender will require an appraisal on the home. </a:t>
            </a:r>
            <a:r>
              <a:rPr lang="en-CA" dirty="0"/>
              <a:t>T</a:t>
            </a:r>
            <a:r>
              <a:rPr lang="en-CA" dirty="0" smtClean="0"/>
              <a:t>his is a cost </a:t>
            </a:r>
            <a:r>
              <a:rPr lang="en-CA" dirty="0" smtClean="0"/>
              <a:t>that might be </a:t>
            </a:r>
            <a:r>
              <a:rPr lang="en-CA" dirty="0" smtClean="0"/>
              <a:t>incurred </a:t>
            </a:r>
            <a:r>
              <a:rPr lang="en-CA" dirty="0" smtClean="0"/>
              <a:t>by you</a:t>
            </a:r>
            <a:r>
              <a:rPr dirty="0"/>
              <a:t/>
            </a:r>
            <a:br>
              <a:rPr dirty="0"/>
            </a:br>
            <a:endParaRPr dirty="0"/>
          </a:p>
          <a:p>
            <a:pPr marL="304131" indent="-304131" algn="l">
              <a:lnSpc>
                <a:spcPct val="150000"/>
              </a:lnSpc>
              <a:buSzPct val="75000"/>
              <a:buChar char="•"/>
              <a:defRPr sz="3000">
                <a:solidFill>
                  <a:srgbClr val="53585F"/>
                </a:solidFill>
                <a:latin typeface="Arial"/>
                <a:ea typeface="Arial"/>
                <a:cs typeface="Arial"/>
                <a:sym typeface="Arial"/>
              </a:defRPr>
            </a:pPr>
            <a:r>
              <a:rPr lang="en-CA" b="1" dirty="0" smtClean="0"/>
              <a:t>Home inspection</a:t>
            </a:r>
            <a:r>
              <a:rPr lang="en-US" b="1" dirty="0" smtClean="0"/>
              <a:t>— </a:t>
            </a:r>
            <a:r>
              <a:rPr lang="en-US" dirty="0" smtClean="0"/>
              <a:t>If you decide to do a thorough inspection of a home, this will be a cost to you. However most skilled contractors can do this for free as part of their walk through inspection. </a:t>
            </a:r>
          </a:p>
          <a:p>
            <a:pPr marL="304131" indent="-304131" algn="l">
              <a:lnSpc>
                <a:spcPct val="150000"/>
              </a:lnSpc>
              <a:buSzPct val="75000"/>
              <a:buChar char="•"/>
              <a:defRPr sz="3000">
                <a:solidFill>
                  <a:srgbClr val="53585F"/>
                </a:solidFill>
                <a:latin typeface="Arial"/>
                <a:ea typeface="Arial"/>
                <a:cs typeface="Arial"/>
                <a:sym typeface="Arial"/>
              </a:defRPr>
            </a:pPr>
            <a:endParaRPr lang="en-US" b="1" dirty="0"/>
          </a:p>
          <a:p>
            <a:pPr marL="304131" indent="-304131" algn="l">
              <a:lnSpc>
                <a:spcPct val="150000"/>
              </a:lnSpc>
              <a:buSzPct val="75000"/>
              <a:buChar char="•"/>
              <a:defRPr sz="3000">
                <a:solidFill>
                  <a:srgbClr val="53585F"/>
                </a:solidFill>
                <a:latin typeface="Arial"/>
                <a:ea typeface="Arial"/>
                <a:cs typeface="Arial"/>
                <a:sym typeface="Arial"/>
              </a:defRPr>
            </a:pPr>
            <a:r>
              <a:rPr lang="en-US" b="1" dirty="0"/>
              <a:t>Title insurance</a:t>
            </a:r>
            <a:r>
              <a:rPr lang="en-US" b="1" dirty="0" smtClean="0"/>
              <a:t>— </a:t>
            </a:r>
            <a:r>
              <a:rPr lang="en-US" dirty="0" smtClean="0"/>
              <a:t>Not required but recommended. Protects against losses related to the properties title or </a:t>
            </a:r>
            <a:r>
              <a:rPr lang="en-US" dirty="0" smtClean="0"/>
              <a:t>previous ownership </a:t>
            </a:r>
            <a:endParaRPr lang="en-US" b="1" dirty="0"/>
          </a:p>
        </p:txBody>
      </p:sp>
    </p:spTree>
    <p:extLst>
      <p:ext uri="{BB962C8B-B14F-4D97-AF65-F5344CB8AC3E}">
        <p14:creationId xmlns:p14="http://schemas.microsoft.com/office/powerpoint/2010/main" val="990430706"/>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1398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43480"/>
          </a:xfrm>
          <a:prstGeom prst="rect">
            <a:avLst/>
          </a:prstGeom>
          <a:ln w="12700" cap="flat">
            <a:noFill/>
            <a:miter lim="400000"/>
          </a:ln>
          <a:effectLst/>
        </p:spPr>
      </p:pic>
      <p:sp>
        <p:nvSpPr>
          <p:cNvPr id="107" name="Rectangle"/>
          <p:cNvSpPr/>
          <p:nvPr/>
        </p:nvSpPr>
        <p:spPr>
          <a:xfrm>
            <a:off x="-42478" y="27479"/>
            <a:ext cx="24426478" cy="13716001"/>
          </a:xfrm>
          <a:prstGeom prst="rect">
            <a:avLst/>
          </a:prstGeom>
          <a:solidFill>
            <a:srgbClr val="000000">
              <a:alpha val="40000"/>
            </a:srgbClr>
          </a:solidFill>
          <a:ln w="12700">
            <a:miter lim="400000"/>
          </a:ln>
        </p:spPr>
        <p:txBody>
          <a:bodyPr lIns="71437" tIns="71437" rIns="71437" bIns="71437" anchor="ctr"/>
          <a:lstStyle/>
          <a:p>
            <a:pPr>
              <a:defRPr sz="3600"/>
            </a:pPr>
            <a:endParaRPr/>
          </a:p>
        </p:txBody>
      </p:sp>
      <p:sp>
        <p:nvSpPr>
          <p:cNvPr id="108" name="Point three title goes here"/>
          <p:cNvSpPr txBox="1"/>
          <p:nvPr/>
        </p:nvSpPr>
        <p:spPr>
          <a:xfrm>
            <a:off x="2645762" y="5513901"/>
            <a:ext cx="19307237" cy="200025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normAutofit/>
          </a:bodyPr>
          <a:lstStyle>
            <a:lvl1pPr>
              <a:defRPr sz="5600" b="1">
                <a:latin typeface="Helvetica"/>
                <a:ea typeface="Helvetica"/>
                <a:cs typeface="Helvetica"/>
                <a:sym typeface="Helvetica"/>
              </a:defRPr>
            </a:lvl1pPr>
          </a:lstStyle>
          <a:p>
            <a:r>
              <a:rPr lang="en-CA" sz="6000" dirty="0"/>
              <a:t>Developing a detailed s</a:t>
            </a:r>
            <a:r>
              <a:rPr lang="en-CA" sz="6000" dirty="0" smtClean="0"/>
              <a:t>cope </a:t>
            </a:r>
            <a:r>
              <a:rPr lang="en-CA" sz="6000" dirty="0"/>
              <a:t>of w</a:t>
            </a:r>
            <a:r>
              <a:rPr lang="en-CA" sz="6000" dirty="0" smtClean="0"/>
              <a:t>ork </a:t>
            </a:r>
            <a:r>
              <a:rPr lang="en-CA" sz="6000" dirty="0"/>
              <a:t>for your project</a:t>
            </a:r>
          </a:p>
          <a:p>
            <a:endParaRPr dirty="0"/>
          </a:p>
        </p:txBody>
      </p:sp>
    </p:spTree>
  </p:cSld>
  <p:clrMapOvr>
    <a:masterClrMapping/>
  </p:clrMapOvr>
  <p:transition xmlns:p14="http://schemas.microsoft.com/office/powerpoint/2010/mai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lack">
  <a:themeElements>
    <a:clrScheme name="Black">
      <a:dk1>
        <a:srgbClr val="FF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2073</TotalTime>
  <Words>748</Words>
  <Application>Microsoft Macintosh PowerPoint</Application>
  <PresentationFormat>Custom</PresentationFormat>
  <Paragraphs>91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Black</vt:lpstr>
      <vt:lpstr>Analyzing your renovation project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Title Goes Here</dc:title>
  <cp:lastModifiedBy>Manjit Rukhra</cp:lastModifiedBy>
  <cp:revision>44</cp:revision>
  <dcterms:modified xsi:type="dcterms:W3CDTF">2019-11-12T17:51:21Z</dcterms:modified>
</cp:coreProperties>
</file>