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4" r:id="rId9"/>
    <p:sldId id="270" r:id="rId10"/>
    <p:sldId id="271" r:id="rId11"/>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hueOff val="-136794"/>
              <a:satOff val="-2150"/>
              <a:lumOff val="15693"/>
            </a:schemeClr>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chemeClr val="accent3">
              <a:alpha val="35000"/>
            </a:scheme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0" d="100"/>
          <a:sy n="50" d="100"/>
        </p:scale>
        <p:origin x="-928" y="-104"/>
      </p:cViewPr>
      <p:guideLst>
        <p:guide orient="horz" pos="4320"/>
        <p:guide pos="76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1" name="Shape 71"/>
          <p:cNvSpPr>
            <a:spLocks noGrp="1" noRot="1" noChangeAspect="1"/>
          </p:cNvSpPr>
          <p:nvPr>
            <p:ph type="sldImg"/>
          </p:nvPr>
        </p:nvSpPr>
        <p:spPr>
          <a:xfrm>
            <a:off x="1143000" y="685800"/>
            <a:ext cx="4572000" cy="3429000"/>
          </a:xfrm>
          <a:prstGeom prst="rect">
            <a:avLst/>
          </a:prstGeom>
        </p:spPr>
        <p:txBody>
          <a:bodyPr/>
          <a:lstStyle/>
          <a:p>
            <a:endParaRPr/>
          </a:p>
        </p:txBody>
      </p:sp>
      <p:sp>
        <p:nvSpPr>
          <p:cNvPr id="72" name="Shape 72"/>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076650154"/>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Photo - Horizontal">
    <p:spTree>
      <p:nvGrpSpPr>
        <p:cNvPr id="1" name=""/>
        <p:cNvGrpSpPr/>
        <p:nvPr/>
      </p:nvGrpSpPr>
      <p:grpSpPr>
        <a:xfrm>
          <a:off x="0" y="0"/>
          <a:ext cx="0" cy="0"/>
          <a:chOff x="0" y="0"/>
          <a:chExt cx="0" cy="0"/>
        </a:xfrm>
      </p:grpSpPr>
      <p:sp>
        <p:nvSpPr>
          <p:cNvPr id="14" name="YOUR PROGRAM NAME ™"/>
          <p:cNvSpPr txBox="1"/>
          <p:nvPr/>
        </p:nvSpPr>
        <p:spPr>
          <a:xfrm>
            <a:off x="20120943" y="12996602"/>
            <a:ext cx="4015780" cy="506063"/>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ormAutofit/>
          </a:bodyPr>
          <a:lstStyle>
            <a:lvl1pPr algn="r">
              <a:defRPr sz="1800">
                <a:solidFill>
                  <a:srgbClr val="797A7A"/>
                </a:solidFill>
                <a:latin typeface="Arial"/>
                <a:ea typeface="Arial"/>
                <a:cs typeface="Arial"/>
                <a:sym typeface="Arial"/>
              </a:defRPr>
            </a:lvl1pPr>
          </a:lstStyle>
          <a:p>
            <a:r>
              <a:t>YOUR PROGRAM NAME ™</a:t>
            </a:r>
          </a:p>
        </p:txBody>
      </p:sp>
      <p:sp>
        <p:nvSpPr>
          <p:cNvPr id="15" name="YOUR LOGO"/>
          <p:cNvSpPr txBox="1"/>
          <p:nvPr/>
        </p:nvSpPr>
        <p:spPr>
          <a:xfrm>
            <a:off x="221475" y="12949595"/>
            <a:ext cx="2483992" cy="600076"/>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sz="3000" b="1">
                <a:solidFill>
                  <a:srgbClr val="000000"/>
                </a:solidFill>
                <a:latin typeface="Helvetica"/>
                <a:ea typeface="Helvetica"/>
                <a:cs typeface="Helvetica"/>
                <a:sym typeface="Helvetica"/>
              </a:defRPr>
            </a:lvl1pPr>
          </a:lstStyle>
          <a:p>
            <a:r>
              <a:t>YOUR LOGO</a:t>
            </a:r>
          </a:p>
        </p:txBody>
      </p:sp>
      <p:sp>
        <p:nvSpPr>
          <p:cNvPr id="1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 Top">
    <p:spTree>
      <p:nvGrpSpPr>
        <p:cNvPr id="1" name=""/>
        <p:cNvGrpSpPr/>
        <p:nvPr/>
      </p:nvGrpSpPr>
      <p:grpSpPr>
        <a:xfrm>
          <a:off x="0" y="0"/>
          <a:ext cx="0" cy="0"/>
          <a:chOff x="0" y="0"/>
          <a:chExt cx="0" cy="0"/>
        </a:xfrm>
      </p:grpSpPr>
      <p:pic>
        <p:nvPicPr>
          <p:cNvPr id="30" name="logo_black.png" descr="logo_black.png"/>
          <p:cNvPicPr>
            <a:picLocks noChangeAspect="1"/>
          </p:cNvPicPr>
          <p:nvPr/>
        </p:nvPicPr>
        <p:blipFill>
          <a:blip r:embed="rId2">
            <a:extLst/>
          </a:blip>
          <a:stretch>
            <a:fillRect/>
          </a:stretch>
        </p:blipFill>
        <p:spPr>
          <a:xfrm>
            <a:off x="369248" y="13035472"/>
            <a:ext cx="2188446" cy="442346"/>
          </a:xfrm>
          <a:prstGeom prst="rect">
            <a:avLst/>
          </a:prstGeom>
          <a:ln w="12700">
            <a:miter lim="400000"/>
          </a:ln>
        </p:spPr>
      </p:pic>
      <p:sp>
        <p:nvSpPr>
          <p:cNvPr id="31" name="Line"/>
          <p:cNvSpPr/>
          <p:nvPr/>
        </p:nvSpPr>
        <p:spPr>
          <a:xfrm flipV="1">
            <a:off x="11556999" y="6223000"/>
            <a:ext cx="1270001" cy="1270000"/>
          </a:xfrm>
          <a:prstGeom prst="line">
            <a:avLst/>
          </a:prstGeom>
          <a:ln w="25400">
            <a:solidFill>
              <a:srgbClr val="FFFFFF"/>
            </a:solidFill>
            <a:miter lim="400000"/>
          </a:ln>
        </p:spPr>
        <p:txBody>
          <a:bodyPr lIns="71437" tIns="71437" rIns="71437" bIns="71437" anchor="ctr"/>
          <a:lstStyle/>
          <a:p>
            <a:pPr>
              <a:defRPr sz="3600">
                <a:solidFill>
                  <a:srgbClr val="000000"/>
                </a:solidFill>
              </a:defRPr>
            </a:pPr>
            <a:endParaRPr/>
          </a:p>
        </p:txBody>
      </p:sp>
      <p:sp>
        <p:nvSpPr>
          <p:cNvPr id="32" name="Rectangle"/>
          <p:cNvSpPr/>
          <p:nvPr/>
        </p:nvSpPr>
        <p:spPr>
          <a:xfrm>
            <a:off x="-99323" y="-18056"/>
            <a:ext cx="24509713" cy="50451"/>
          </a:xfrm>
          <a:prstGeom prst="rect">
            <a:avLst/>
          </a:prstGeom>
          <a:solidFill>
            <a:srgbClr val="000000"/>
          </a:solidFill>
          <a:ln w="12700">
            <a:miter lim="400000"/>
          </a:ln>
        </p:spPr>
        <p:txBody>
          <a:bodyPr lIns="71437" tIns="71437" rIns="71437" bIns="71437" anchor="ctr"/>
          <a:lstStyle/>
          <a:p>
            <a:pPr>
              <a:defRPr sz="3600">
                <a:solidFill>
                  <a:srgbClr val="000000"/>
                </a:solidFill>
              </a:defRPr>
            </a:pPr>
            <a:endParaRPr/>
          </a:p>
        </p:txBody>
      </p:sp>
      <p:sp>
        <p:nvSpPr>
          <p:cNvPr id="33" name="Rectangle"/>
          <p:cNvSpPr/>
          <p:nvPr/>
        </p:nvSpPr>
        <p:spPr>
          <a:xfrm>
            <a:off x="-62857" y="13683605"/>
            <a:ext cx="24509713" cy="50450"/>
          </a:xfrm>
          <a:prstGeom prst="rect">
            <a:avLst/>
          </a:prstGeom>
          <a:solidFill>
            <a:srgbClr val="000000"/>
          </a:solidFill>
          <a:ln w="12700">
            <a:miter lim="400000"/>
          </a:ln>
        </p:spPr>
        <p:txBody>
          <a:bodyPr lIns="71437" tIns="71437" rIns="71437" bIns="71437" anchor="ctr"/>
          <a:lstStyle/>
          <a:p>
            <a:pPr>
              <a:defRPr sz="3600">
                <a:solidFill>
                  <a:srgbClr val="000000"/>
                </a:solidFill>
              </a:defRPr>
            </a:pPr>
            <a:endParaRPr/>
          </a:p>
        </p:txBody>
      </p:sp>
      <p:sp>
        <p:nvSpPr>
          <p:cNvPr id="34" name="Rectangle"/>
          <p:cNvSpPr/>
          <p:nvPr/>
        </p:nvSpPr>
        <p:spPr>
          <a:xfrm>
            <a:off x="24360089" y="-29169"/>
            <a:ext cx="57290" cy="13774337"/>
          </a:xfrm>
          <a:prstGeom prst="rect">
            <a:avLst/>
          </a:prstGeom>
          <a:solidFill>
            <a:srgbClr val="000000"/>
          </a:solidFill>
          <a:ln w="12700">
            <a:miter lim="400000"/>
          </a:ln>
        </p:spPr>
        <p:txBody>
          <a:bodyPr lIns="71437" tIns="71437" rIns="71437" bIns="71437" anchor="ctr"/>
          <a:lstStyle/>
          <a:p>
            <a:pPr>
              <a:defRPr sz="3600">
                <a:solidFill>
                  <a:srgbClr val="000000"/>
                </a:solidFill>
              </a:defRPr>
            </a:pPr>
            <a:endParaRPr/>
          </a:p>
        </p:txBody>
      </p:sp>
      <p:sp>
        <p:nvSpPr>
          <p:cNvPr id="35" name="Rectangle"/>
          <p:cNvSpPr/>
          <p:nvPr/>
        </p:nvSpPr>
        <p:spPr>
          <a:xfrm>
            <a:off x="-46079" y="-29169"/>
            <a:ext cx="57290" cy="13774337"/>
          </a:xfrm>
          <a:prstGeom prst="rect">
            <a:avLst/>
          </a:prstGeom>
          <a:solidFill>
            <a:srgbClr val="000000"/>
          </a:solidFill>
          <a:ln w="12700">
            <a:miter lim="400000"/>
          </a:ln>
        </p:spPr>
        <p:txBody>
          <a:bodyPr lIns="71437" tIns="71437" rIns="71437" bIns="71437" anchor="ctr"/>
          <a:lstStyle/>
          <a:p>
            <a:pPr>
              <a:defRPr sz="3600">
                <a:solidFill>
                  <a:srgbClr val="000000"/>
                </a:solidFill>
              </a:defRPr>
            </a:pPr>
            <a:endParaRPr/>
          </a:p>
        </p:txBody>
      </p:sp>
      <p:sp>
        <p:nvSpPr>
          <p:cNvPr id="36" name="Consulting Accelerator™"/>
          <p:cNvSpPr txBox="1"/>
          <p:nvPr/>
        </p:nvSpPr>
        <p:spPr>
          <a:xfrm>
            <a:off x="20120943" y="12996602"/>
            <a:ext cx="4015780" cy="506063"/>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ormAutofit/>
          </a:bodyPr>
          <a:lstStyle>
            <a:lvl1pPr algn="r">
              <a:defRPr sz="1800">
                <a:solidFill>
                  <a:srgbClr val="797A7A"/>
                </a:solidFill>
                <a:latin typeface="Copyright Klim Type Foundry"/>
                <a:ea typeface="Copyright Klim Type Foundry"/>
                <a:cs typeface="Copyright Klim Type Foundry"/>
                <a:sym typeface="Copyright Klim Type Foundry"/>
              </a:defRPr>
            </a:lvl1pPr>
          </a:lstStyle>
          <a:p>
            <a:r>
              <a:t>Consulting Accelerator™</a:t>
            </a:r>
          </a:p>
        </p:txBody>
      </p:sp>
      <p:sp>
        <p:nvSpPr>
          <p:cNvPr id="3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 Top">
    <p:spTree>
      <p:nvGrpSpPr>
        <p:cNvPr id="1" name=""/>
        <p:cNvGrpSpPr/>
        <p:nvPr/>
      </p:nvGrpSpPr>
      <p:grpSpPr>
        <a:xfrm>
          <a:off x="0" y="0"/>
          <a:ext cx="0" cy="0"/>
          <a:chOff x="0" y="0"/>
          <a:chExt cx="0" cy="0"/>
        </a:xfrm>
      </p:grpSpPr>
      <p:pic>
        <p:nvPicPr>
          <p:cNvPr id="44" name="logo_black.png" descr="logo_black.png"/>
          <p:cNvPicPr>
            <a:picLocks noChangeAspect="1"/>
          </p:cNvPicPr>
          <p:nvPr/>
        </p:nvPicPr>
        <p:blipFill>
          <a:blip r:embed="rId2">
            <a:extLst/>
          </a:blip>
          <a:stretch>
            <a:fillRect/>
          </a:stretch>
        </p:blipFill>
        <p:spPr>
          <a:xfrm>
            <a:off x="369248" y="13035472"/>
            <a:ext cx="2188446" cy="442346"/>
          </a:xfrm>
          <a:prstGeom prst="rect">
            <a:avLst/>
          </a:prstGeom>
          <a:ln w="12700">
            <a:miter lim="400000"/>
          </a:ln>
        </p:spPr>
      </p:pic>
      <p:sp>
        <p:nvSpPr>
          <p:cNvPr id="45" name="Line"/>
          <p:cNvSpPr/>
          <p:nvPr/>
        </p:nvSpPr>
        <p:spPr>
          <a:xfrm flipV="1">
            <a:off x="11556999" y="6223000"/>
            <a:ext cx="1270001" cy="1270000"/>
          </a:xfrm>
          <a:prstGeom prst="line">
            <a:avLst/>
          </a:prstGeom>
          <a:ln w="25400">
            <a:solidFill>
              <a:srgbClr val="FFFFFF"/>
            </a:solidFill>
            <a:miter lim="400000"/>
          </a:ln>
        </p:spPr>
        <p:txBody>
          <a:bodyPr lIns="71437" tIns="71437" rIns="71437" bIns="71437" anchor="ctr"/>
          <a:lstStyle/>
          <a:p>
            <a:pPr>
              <a:defRPr sz="3600"/>
            </a:pPr>
            <a:endParaRPr/>
          </a:p>
        </p:txBody>
      </p:sp>
      <p:sp>
        <p:nvSpPr>
          <p:cNvPr id="46" name="Rectangle"/>
          <p:cNvSpPr/>
          <p:nvPr/>
        </p:nvSpPr>
        <p:spPr>
          <a:xfrm>
            <a:off x="-99323" y="-18056"/>
            <a:ext cx="24509713" cy="50451"/>
          </a:xfrm>
          <a:prstGeom prst="rect">
            <a:avLst/>
          </a:prstGeom>
          <a:solidFill>
            <a:srgbClr val="000000"/>
          </a:solidFill>
          <a:ln w="12700">
            <a:miter lim="400000"/>
          </a:ln>
        </p:spPr>
        <p:txBody>
          <a:bodyPr lIns="71437" tIns="71437" rIns="71437" bIns="71437" anchor="ctr"/>
          <a:lstStyle/>
          <a:p>
            <a:pPr>
              <a:defRPr sz="3600"/>
            </a:pPr>
            <a:endParaRPr/>
          </a:p>
        </p:txBody>
      </p:sp>
      <p:sp>
        <p:nvSpPr>
          <p:cNvPr id="47" name="Rectangle"/>
          <p:cNvSpPr/>
          <p:nvPr/>
        </p:nvSpPr>
        <p:spPr>
          <a:xfrm>
            <a:off x="-62857" y="13683605"/>
            <a:ext cx="24509713" cy="50450"/>
          </a:xfrm>
          <a:prstGeom prst="rect">
            <a:avLst/>
          </a:prstGeom>
          <a:solidFill>
            <a:srgbClr val="000000"/>
          </a:solidFill>
          <a:ln w="12700">
            <a:miter lim="400000"/>
          </a:ln>
        </p:spPr>
        <p:txBody>
          <a:bodyPr lIns="71437" tIns="71437" rIns="71437" bIns="71437" anchor="ctr"/>
          <a:lstStyle/>
          <a:p>
            <a:pPr>
              <a:defRPr sz="3600"/>
            </a:pPr>
            <a:endParaRPr/>
          </a:p>
        </p:txBody>
      </p:sp>
      <p:sp>
        <p:nvSpPr>
          <p:cNvPr id="48" name="Rectangle"/>
          <p:cNvSpPr/>
          <p:nvPr/>
        </p:nvSpPr>
        <p:spPr>
          <a:xfrm>
            <a:off x="24360089" y="-29169"/>
            <a:ext cx="57290" cy="13774337"/>
          </a:xfrm>
          <a:prstGeom prst="rect">
            <a:avLst/>
          </a:prstGeom>
          <a:solidFill>
            <a:srgbClr val="000000"/>
          </a:solidFill>
          <a:ln w="12700">
            <a:miter lim="400000"/>
          </a:ln>
        </p:spPr>
        <p:txBody>
          <a:bodyPr lIns="71437" tIns="71437" rIns="71437" bIns="71437" anchor="ctr"/>
          <a:lstStyle/>
          <a:p>
            <a:pPr>
              <a:defRPr sz="3600"/>
            </a:pPr>
            <a:endParaRPr/>
          </a:p>
        </p:txBody>
      </p:sp>
      <p:sp>
        <p:nvSpPr>
          <p:cNvPr id="49" name="Rectangle"/>
          <p:cNvSpPr/>
          <p:nvPr/>
        </p:nvSpPr>
        <p:spPr>
          <a:xfrm>
            <a:off x="-46079" y="-29169"/>
            <a:ext cx="57290" cy="13774337"/>
          </a:xfrm>
          <a:prstGeom prst="rect">
            <a:avLst/>
          </a:prstGeom>
          <a:solidFill>
            <a:srgbClr val="000000"/>
          </a:solidFill>
          <a:ln w="12700">
            <a:miter lim="400000"/>
          </a:ln>
        </p:spPr>
        <p:txBody>
          <a:bodyPr lIns="71437" tIns="71437" rIns="71437" bIns="71437" anchor="ctr"/>
          <a:lstStyle/>
          <a:p>
            <a:pPr>
              <a:defRPr sz="3600"/>
            </a:pPr>
            <a:endParaRPr/>
          </a:p>
        </p:txBody>
      </p:sp>
      <p:sp>
        <p:nvSpPr>
          <p:cNvPr id="50" name="Uplevel Consulting™"/>
          <p:cNvSpPr txBox="1"/>
          <p:nvPr/>
        </p:nvSpPr>
        <p:spPr>
          <a:xfrm>
            <a:off x="20120943" y="12996602"/>
            <a:ext cx="4015780" cy="506063"/>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ormAutofit/>
          </a:bodyPr>
          <a:lstStyle>
            <a:lvl1pPr algn="r">
              <a:defRPr sz="1800">
                <a:solidFill>
                  <a:srgbClr val="797A7A"/>
                </a:solidFill>
                <a:latin typeface="Copyright Klim Type Foundry"/>
                <a:ea typeface="Copyright Klim Type Foundry"/>
                <a:cs typeface="Copyright Klim Type Foundry"/>
                <a:sym typeface="Copyright Klim Type Foundry"/>
              </a:defRPr>
            </a:lvl1pPr>
          </a:lstStyle>
          <a:p>
            <a:r>
              <a:t>Uplevel Consulting™</a:t>
            </a:r>
          </a:p>
        </p:txBody>
      </p:sp>
      <p:sp>
        <p:nvSpPr>
          <p:cNvPr id="5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 - Top">
    <p:spTree>
      <p:nvGrpSpPr>
        <p:cNvPr id="1" name=""/>
        <p:cNvGrpSpPr/>
        <p:nvPr/>
      </p:nvGrpSpPr>
      <p:grpSpPr>
        <a:xfrm>
          <a:off x="0" y="0"/>
          <a:ext cx="0" cy="0"/>
          <a:chOff x="0" y="0"/>
          <a:chExt cx="0" cy="0"/>
        </a:xfrm>
      </p:grpSpPr>
      <p:pic>
        <p:nvPicPr>
          <p:cNvPr id="58" name="logo_black.png" descr="logo_black.png"/>
          <p:cNvPicPr>
            <a:picLocks noChangeAspect="1"/>
          </p:cNvPicPr>
          <p:nvPr/>
        </p:nvPicPr>
        <p:blipFill>
          <a:blip r:embed="rId2">
            <a:extLst/>
          </a:blip>
          <a:stretch>
            <a:fillRect/>
          </a:stretch>
        </p:blipFill>
        <p:spPr>
          <a:xfrm>
            <a:off x="369248" y="13035472"/>
            <a:ext cx="2188446" cy="442346"/>
          </a:xfrm>
          <a:prstGeom prst="rect">
            <a:avLst/>
          </a:prstGeom>
          <a:ln w="12700">
            <a:miter lim="400000"/>
          </a:ln>
        </p:spPr>
      </p:pic>
      <p:sp>
        <p:nvSpPr>
          <p:cNvPr id="59" name="Line"/>
          <p:cNvSpPr/>
          <p:nvPr/>
        </p:nvSpPr>
        <p:spPr>
          <a:xfrm flipV="1">
            <a:off x="11556999" y="6223000"/>
            <a:ext cx="1270001" cy="1270000"/>
          </a:xfrm>
          <a:prstGeom prst="line">
            <a:avLst/>
          </a:prstGeom>
          <a:ln w="25400">
            <a:solidFill>
              <a:srgbClr val="FFFFFF"/>
            </a:solidFill>
            <a:miter lim="400000"/>
          </a:ln>
        </p:spPr>
        <p:txBody>
          <a:bodyPr lIns="71437" tIns="71437" rIns="71437" bIns="71437" anchor="ctr"/>
          <a:lstStyle/>
          <a:p>
            <a:pPr>
              <a:defRPr sz="3600"/>
            </a:pPr>
            <a:endParaRPr/>
          </a:p>
        </p:txBody>
      </p:sp>
      <p:sp>
        <p:nvSpPr>
          <p:cNvPr id="60" name="Rectangle"/>
          <p:cNvSpPr/>
          <p:nvPr/>
        </p:nvSpPr>
        <p:spPr>
          <a:xfrm>
            <a:off x="-99323" y="-18056"/>
            <a:ext cx="24509713" cy="50451"/>
          </a:xfrm>
          <a:prstGeom prst="rect">
            <a:avLst/>
          </a:prstGeom>
          <a:solidFill>
            <a:srgbClr val="000000"/>
          </a:solidFill>
          <a:ln w="12700">
            <a:miter lim="400000"/>
          </a:ln>
        </p:spPr>
        <p:txBody>
          <a:bodyPr lIns="71437" tIns="71437" rIns="71437" bIns="71437" anchor="ctr"/>
          <a:lstStyle/>
          <a:p>
            <a:pPr>
              <a:defRPr sz="3600"/>
            </a:pPr>
            <a:endParaRPr/>
          </a:p>
        </p:txBody>
      </p:sp>
      <p:sp>
        <p:nvSpPr>
          <p:cNvPr id="61" name="Rectangle"/>
          <p:cNvSpPr/>
          <p:nvPr/>
        </p:nvSpPr>
        <p:spPr>
          <a:xfrm>
            <a:off x="-62857" y="13683605"/>
            <a:ext cx="24509713" cy="50450"/>
          </a:xfrm>
          <a:prstGeom prst="rect">
            <a:avLst/>
          </a:prstGeom>
          <a:solidFill>
            <a:srgbClr val="000000"/>
          </a:solidFill>
          <a:ln w="12700">
            <a:miter lim="400000"/>
          </a:ln>
        </p:spPr>
        <p:txBody>
          <a:bodyPr lIns="71437" tIns="71437" rIns="71437" bIns="71437" anchor="ctr"/>
          <a:lstStyle/>
          <a:p>
            <a:pPr>
              <a:defRPr sz="3600"/>
            </a:pPr>
            <a:endParaRPr/>
          </a:p>
        </p:txBody>
      </p:sp>
      <p:sp>
        <p:nvSpPr>
          <p:cNvPr id="62" name="Rectangle"/>
          <p:cNvSpPr/>
          <p:nvPr/>
        </p:nvSpPr>
        <p:spPr>
          <a:xfrm>
            <a:off x="24360089" y="-29169"/>
            <a:ext cx="57290" cy="13774337"/>
          </a:xfrm>
          <a:prstGeom prst="rect">
            <a:avLst/>
          </a:prstGeom>
          <a:solidFill>
            <a:srgbClr val="000000"/>
          </a:solidFill>
          <a:ln w="12700">
            <a:miter lim="400000"/>
          </a:ln>
        </p:spPr>
        <p:txBody>
          <a:bodyPr lIns="71437" tIns="71437" rIns="71437" bIns="71437" anchor="ctr"/>
          <a:lstStyle/>
          <a:p>
            <a:pPr>
              <a:defRPr sz="3600"/>
            </a:pPr>
            <a:endParaRPr/>
          </a:p>
        </p:txBody>
      </p:sp>
      <p:sp>
        <p:nvSpPr>
          <p:cNvPr id="63" name="Rectangle"/>
          <p:cNvSpPr/>
          <p:nvPr/>
        </p:nvSpPr>
        <p:spPr>
          <a:xfrm>
            <a:off x="-46079" y="-29169"/>
            <a:ext cx="57290" cy="13774337"/>
          </a:xfrm>
          <a:prstGeom prst="rect">
            <a:avLst/>
          </a:prstGeom>
          <a:solidFill>
            <a:srgbClr val="000000"/>
          </a:solidFill>
          <a:ln w="12700">
            <a:miter lim="400000"/>
          </a:ln>
        </p:spPr>
        <p:txBody>
          <a:bodyPr lIns="71437" tIns="71437" rIns="71437" bIns="71437" anchor="ctr"/>
          <a:lstStyle/>
          <a:p>
            <a:pPr>
              <a:defRPr sz="3600"/>
            </a:pPr>
            <a:endParaRPr/>
          </a:p>
        </p:txBody>
      </p:sp>
      <p:sp>
        <p:nvSpPr>
          <p:cNvPr id="64" name="Consulting Accelerator™"/>
          <p:cNvSpPr txBox="1"/>
          <p:nvPr/>
        </p:nvSpPr>
        <p:spPr>
          <a:xfrm>
            <a:off x="20120943" y="12996602"/>
            <a:ext cx="4015780" cy="506063"/>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ormAutofit/>
          </a:bodyPr>
          <a:lstStyle>
            <a:lvl1pPr algn="r">
              <a:defRPr sz="1800">
                <a:solidFill>
                  <a:srgbClr val="797A7A"/>
                </a:solidFill>
                <a:latin typeface="Copyright Klim Type Foundry"/>
                <a:ea typeface="Copyright Klim Type Foundry"/>
                <a:cs typeface="Copyright Klim Type Foundry"/>
                <a:sym typeface="Copyright Klim Type Foundry"/>
              </a:defRPr>
            </a:lvl1pPr>
          </a:lstStyle>
          <a:p>
            <a:r>
              <a:t>Consulting Accelerator™</a:t>
            </a:r>
          </a:p>
        </p:txBody>
      </p:sp>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Line"/>
          <p:cNvSpPr/>
          <p:nvPr/>
        </p:nvSpPr>
        <p:spPr>
          <a:xfrm flipV="1">
            <a:off x="11556999" y="6223000"/>
            <a:ext cx="1270001" cy="1270000"/>
          </a:xfrm>
          <a:prstGeom prst="line">
            <a:avLst/>
          </a:prstGeom>
          <a:ln w="25400">
            <a:solidFill>
              <a:srgbClr val="FFFFFF"/>
            </a:solidFill>
            <a:miter lim="400000"/>
          </a:ln>
        </p:spPr>
        <p:txBody>
          <a:bodyPr lIns="71437" tIns="71437" rIns="71437" bIns="71437" anchor="ctr"/>
          <a:lstStyle/>
          <a:p>
            <a:pPr>
              <a:defRPr sz="3600"/>
            </a:pPr>
            <a:endParaRPr/>
          </a:p>
        </p:txBody>
      </p:sp>
      <p:sp>
        <p:nvSpPr>
          <p:cNvPr id="3" name="YOUR PROGRAM NAME ™"/>
          <p:cNvSpPr txBox="1"/>
          <p:nvPr/>
        </p:nvSpPr>
        <p:spPr>
          <a:xfrm>
            <a:off x="20120943" y="12996602"/>
            <a:ext cx="4015780" cy="506063"/>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ormAutofit/>
          </a:bodyPr>
          <a:lstStyle>
            <a:lvl1pPr algn="r">
              <a:defRPr sz="1800">
                <a:solidFill>
                  <a:srgbClr val="797A7A"/>
                </a:solidFill>
                <a:latin typeface="Arial"/>
                <a:ea typeface="Arial"/>
                <a:cs typeface="Arial"/>
                <a:sym typeface="Arial"/>
              </a:defRPr>
            </a:lvl1pPr>
          </a:lstStyle>
          <a:p>
            <a:r>
              <a:rPr lang="en-CA" dirty="0" smtClean="0"/>
              <a:t>RAISE</a:t>
            </a:r>
            <a:r>
              <a:rPr lang="en-CA" baseline="0" dirty="0" smtClean="0"/>
              <a:t> PRIVATE FUNDS</a:t>
            </a:r>
            <a:r>
              <a:rPr dirty="0" smtClean="0"/>
              <a:t> </a:t>
            </a:r>
            <a:r>
              <a:rPr dirty="0"/>
              <a:t>™</a:t>
            </a:r>
          </a:p>
        </p:txBody>
      </p:sp>
      <p:sp>
        <p:nvSpPr>
          <p:cNvPr id="4" name="YOUR LOGO"/>
          <p:cNvSpPr txBox="1"/>
          <p:nvPr/>
        </p:nvSpPr>
        <p:spPr>
          <a:xfrm>
            <a:off x="1391336" y="12946666"/>
            <a:ext cx="144269" cy="605934"/>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sz="3000" b="1">
                <a:solidFill>
                  <a:srgbClr val="000000"/>
                </a:solidFill>
                <a:latin typeface="Helvetica"/>
                <a:ea typeface="Helvetica"/>
                <a:cs typeface="Helvetica"/>
                <a:sym typeface="Helvetica"/>
              </a:defRPr>
            </a:lvl1pPr>
          </a:lstStyle>
          <a:p>
            <a:endParaRPr dirty="0"/>
          </a:p>
        </p:txBody>
      </p:sp>
      <p:sp>
        <p:nvSpPr>
          <p:cNvPr id="5" name="Title Text"/>
          <p:cNvSpPr txBox="1">
            <a:spLocks noGrp="1"/>
          </p:cNvSpPr>
          <p:nvPr>
            <p:ph type="title"/>
          </p:nvPr>
        </p:nvSpPr>
        <p:spPr>
          <a:xfrm>
            <a:off x="4387453" y="357187"/>
            <a:ext cx="15609094" cy="303609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a:bodyPr>
          <a:lstStyle/>
          <a:p>
            <a:r>
              <a:t>Title Text</a:t>
            </a:r>
          </a:p>
        </p:txBody>
      </p:sp>
      <p:sp>
        <p:nvSpPr>
          <p:cNvPr id="6" name="Body Level One…"/>
          <p:cNvSpPr txBox="1">
            <a:spLocks noGrp="1"/>
          </p:cNvSpPr>
          <p:nvPr>
            <p:ph type="body" idx="1"/>
          </p:nvPr>
        </p:nvSpPr>
        <p:spPr>
          <a:xfrm>
            <a:off x="4387453" y="3643312"/>
            <a:ext cx="15609094" cy="884039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a:bodyPr>
          <a:lstStyle/>
          <a:p>
            <a:r>
              <a:t>Body Level One</a:t>
            </a:r>
          </a:p>
          <a:p>
            <a:pPr lvl="1"/>
            <a:r>
              <a:t>Body Level Two</a:t>
            </a:r>
          </a:p>
          <a:p>
            <a:pPr lvl="2"/>
            <a:r>
              <a:t>Body Level Three</a:t>
            </a:r>
          </a:p>
          <a:p>
            <a:pPr lvl="3"/>
            <a:r>
              <a:t>Body Level Four</a:t>
            </a:r>
          </a:p>
          <a:p>
            <a:pPr lvl="4"/>
            <a:r>
              <a:t>Body Level Five</a:t>
            </a:r>
          </a:p>
        </p:txBody>
      </p:sp>
      <p:sp>
        <p:nvSpPr>
          <p:cNvPr id="7" name="Slide Number"/>
          <p:cNvSpPr txBox="1">
            <a:spLocks noGrp="1"/>
          </p:cNvSpPr>
          <p:nvPr>
            <p:ph type="sldNum" sz="quarter" idx="2"/>
          </p:nvPr>
        </p:nvSpPr>
        <p:spPr>
          <a:xfrm>
            <a:off x="11935814" y="1301948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pic>
        <p:nvPicPr>
          <p:cNvPr id="8" name="Picture 7" descr="RPF logo.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59684" y="12255512"/>
            <a:ext cx="2951841" cy="1247153"/>
          </a:xfrm>
          <a:prstGeom prst="rect">
            <a:avLst/>
          </a:prstGeom>
        </p:spPr>
      </p:pic>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xmlns:p14="http://schemas.microsoft.com/office/powerpoint/2010/mai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mn-lt"/>
          <a:ea typeface="+mn-ea"/>
          <a:cs typeface="+mn-cs"/>
          <a:sym typeface="Helvetica Light"/>
        </a:defRPr>
      </a:lvl9pPr>
    </p:titleStyle>
    <p:bodyStyle>
      <a:lvl1pPr marL="608263" marR="0" indent="-608263" algn="l" defTabSz="821531" rtl="0" latinLnBrk="0">
        <a:lnSpc>
          <a:spcPct val="100000"/>
        </a:lnSpc>
        <a:spcBef>
          <a:spcPts val="5900"/>
        </a:spcBef>
        <a:spcAft>
          <a:spcPts val="0"/>
        </a:spcAft>
        <a:buClrTx/>
        <a:buSzPct val="75000"/>
        <a:buFontTx/>
        <a:buChar char="•"/>
        <a:tabLst/>
        <a:defRPr sz="5200" b="0" i="0" u="none" strike="noStrike" cap="none" spc="0" baseline="0">
          <a:ln>
            <a:noFill/>
          </a:ln>
          <a:solidFill>
            <a:srgbClr val="FFFFFF"/>
          </a:solidFill>
          <a:uFillTx/>
          <a:latin typeface="+mn-lt"/>
          <a:ea typeface="+mn-ea"/>
          <a:cs typeface="+mn-cs"/>
          <a:sym typeface="Helvetica Light"/>
        </a:defRPr>
      </a:lvl1pPr>
      <a:lvl2pPr marL="1052763" marR="0" indent="-608263" algn="l" defTabSz="821531" rtl="0" latinLnBrk="0">
        <a:lnSpc>
          <a:spcPct val="100000"/>
        </a:lnSpc>
        <a:spcBef>
          <a:spcPts val="5900"/>
        </a:spcBef>
        <a:spcAft>
          <a:spcPts val="0"/>
        </a:spcAft>
        <a:buClrTx/>
        <a:buSzPct val="75000"/>
        <a:buFontTx/>
        <a:buChar char="•"/>
        <a:tabLst/>
        <a:defRPr sz="5200" b="0" i="0" u="none" strike="noStrike" cap="none" spc="0" baseline="0">
          <a:ln>
            <a:noFill/>
          </a:ln>
          <a:solidFill>
            <a:srgbClr val="FFFFFF"/>
          </a:solidFill>
          <a:uFillTx/>
          <a:latin typeface="+mn-lt"/>
          <a:ea typeface="+mn-ea"/>
          <a:cs typeface="+mn-cs"/>
          <a:sym typeface="Helvetica Light"/>
        </a:defRPr>
      </a:lvl2pPr>
      <a:lvl3pPr marL="1497263" marR="0" indent="-608263" algn="l" defTabSz="821531" rtl="0" latinLnBrk="0">
        <a:lnSpc>
          <a:spcPct val="100000"/>
        </a:lnSpc>
        <a:spcBef>
          <a:spcPts val="5900"/>
        </a:spcBef>
        <a:spcAft>
          <a:spcPts val="0"/>
        </a:spcAft>
        <a:buClrTx/>
        <a:buSzPct val="75000"/>
        <a:buFontTx/>
        <a:buChar char="•"/>
        <a:tabLst/>
        <a:defRPr sz="5200" b="0" i="0" u="none" strike="noStrike" cap="none" spc="0" baseline="0">
          <a:ln>
            <a:noFill/>
          </a:ln>
          <a:solidFill>
            <a:srgbClr val="FFFFFF"/>
          </a:solidFill>
          <a:uFillTx/>
          <a:latin typeface="+mn-lt"/>
          <a:ea typeface="+mn-ea"/>
          <a:cs typeface="+mn-cs"/>
          <a:sym typeface="Helvetica Light"/>
        </a:defRPr>
      </a:lvl3pPr>
      <a:lvl4pPr marL="1941763" marR="0" indent="-608263" algn="l" defTabSz="821531" rtl="0" latinLnBrk="0">
        <a:lnSpc>
          <a:spcPct val="100000"/>
        </a:lnSpc>
        <a:spcBef>
          <a:spcPts val="5900"/>
        </a:spcBef>
        <a:spcAft>
          <a:spcPts val="0"/>
        </a:spcAft>
        <a:buClrTx/>
        <a:buSzPct val="75000"/>
        <a:buFontTx/>
        <a:buChar char="•"/>
        <a:tabLst/>
        <a:defRPr sz="5200" b="0" i="0" u="none" strike="noStrike" cap="none" spc="0" baseline="0">
          <a:ln>
            <a:noFill/>
          </a:ln>
          <a:solidFill>
            <a:srgbClr val="FFFFFF"/>
          </a:solidFill>
          <a:uFillTx/>
          <a:latin typeface="+mn-lt"/>
          <a:ea typeface="+mn-ea"/>
          <a:cs typeface="+mn-cs"/>
          <a:sym typeface="Helvetica Light"/>
        </a:defRPr>
      </a:lvl4pPr>
      <a:lvl5pPr marL="2386263" marR="0" indent="-608263" algn="l" defTabSz="821531" rtl="0" latinLnBrk="0">
        <a:lnSpc>
          <a:spcPct val="100000"/>
        </a:lnSpc>
        <a:spcBef>
          <a:spcPts val="5900"/>
        </a:spcBef>
        <a:spcAft>
          <a:spcPts val="0"/>
        </a:spcAft>
        <a:buClrTx/>
        <a:buSzPct val="75000"/>
        <a:buFontTx/>
        <a:buChar char="•"/>
        <a:tabLst/>
        <a:defRPr sz="5200" b="0" i="0" u="none" strike="noStrike" cap="none" spc="0" baseline="0">
          <a:ln>
            <a:noFill/>
          </a:ln>
          <a:solidFill>
            <a:srgbClr val="FFFFFF"/>
          </a:solidFill>
          <a:uFillTx/>
          <a:latin typeface="+mn-lt"/>
          <a:ea typeface="+mn-ea"/>
          <a:cs typeface="+mn-cs"/>
          <a:sym typeface="Helvetica Light"/>
        </a:defRPr>
      </a:lvl5pPr>
      <a:lvl6pPr marL="2830763" marR="0" indent="-608263" algn="l" defTabSz="821531" rtl="0" latinLnBrk="0">
        <a:lnSpc>
          <a:spcPct val="100000"/>
        </a:lnSpc>
        <a:spcBef>
          <a:spcPts val="5900"/>
        </a:spcBef>
        <a:spcAft>
          <a:spcPts val="0"/>
        </a:spcAft>
        <a:buClrTx/>
        <a:buSzPct val="75000"/>
        <a:buFontTx/>
        <a:buChar char="•"/>
        <a:tabLst/>
        <a:defRPr sz="5200" b="0" i="0" u="none" strike="noStrike" cap="none" spc="0" baseline="0">
          <a:ln>
            <a:noFill/>
          </a:ln>
          <a:solidFill>
            <a:srgbClr val="FFFFFF"/>
          </a:solidFill>
          <a:uFillTx/>
          <a:latin typeface="+mn-lt"/>
          <a:ea typeface="+mn-ea"/>
          <a:cs typeface="+mn-cs"/>
          <a:sym typeface="Helvetica Light"/>
        </a:defRPr>
      </a:lvl6pPr>
      <a:lvl7pPr marL="3275263" marR="0" indent="-608263" algn="l" defTabSz="821531" rtl="0" latinLnBrk="0">
        <a:lnSpc>
          <a:spcPct val="100000"/>
        </a:lnSpc>
        <a:spcBef>
          <a:spcPts val="5900"/>
        </a:spcBef>
        <a:spcAft>
          <a:spcPts val="0"/>
        </a:spcAft>
        <a:buClrTx/>
        <a:buSzPct val="75000"/>
        <a:buFontTx/>
        <a:buChar char="•"/>
        <a:tabLst/>
        <a:defRPr sz="5200" b="0" i="0" u="none" strike="noStrike" cap="none" spc="0" baseline="0">
          <a:ln>
            <a:noFill/>
          </a:ln>
          <a:solidFill>
            <a:srgbClr val="FFFFFF"/>
          </a:solidFill>
          <a:uFillTx/>
          <a:latin typeface="+mn-lt"/>
          <a:ea typeface="+mn-ea"/>
          <a:cs typeface="+mn-cs"/>
          <a:sym typeface="Helvetica Light"/>
        </a:defRPr>
      </a:lvl7pPr>
      <a:lvl8pPr marL="3719763" marR="0" indent="-608263" algn="l" defTabSz="821531" rtl="0" latinLnBrk="0">
        <a:lnSpc>
          <a:spcPct val="100000"/>
        </a:lnSpc>
        <a:spcBef>
          <a:spcPts val="5900"/>
        </a:spcBef>
        <a:spcAft>
          <a:spcPts val="0"/>
        </a:spcAft>
        <a:buClrTx/>
        <a:buSzPct val="75000"/>
        <a:buFontTx/>
        <a:buChar char="•"/>
        <a:tabLst/>
        <a:defRPr sz="5200" b="0" i="0" u="none" strike="noStrike" cap="none" spc="0" baseline="0">
          <a:ln>
            <a:noFill/>
          </a:ln>
          <a:solidFill>
            <a:srgbClr val="FFFFFF"/>
          </a:solidFill>
          <a:uFillTx/>
          <a:latin typeface="+mn-lt"/>
          <a:ea typeface="+mn-ea"/>
          <a:cs typeface="+mn-cs"/>
          <a:sym typeface="Helvetica Light"/>
        </a:defRPr>
      </a:lvl8pPr>
      <a:lvl9pPr marL="4164263" marR="0" indent="-608263" algn="l" defTabSz="821531" rtl="0" latinLnBrk="0">
        <a:lnSpc>
          <a:spcPct val="100000"/>
        </a:lnSpc>
        <a:spcBef>
          <a:spcPts val="5900"/>
        </a:spcBef>
        <a:spcAft>
          <a:spcPts val="0"/>
        </a:spcAft>
        <a:buClrTx/>
        <a:buSzPct val="75000"/>
        <a:buFontTx/>
        <a:buChar char="•"/>
        <a:tabLst/>
        <a:defRPr sz="5200" b="0" i="0" u="none" strike="noStrike" cap="none" spc="0" baseline="0">
          <a:ln>
            <a:noFill/>
          </a:ln>
          <a:solidFill>
            <a:srgbClr val="FFFFFF"/>
          </a:solidFill>
          <a:uFillTx/>
          <a:latin typeface="+mn-lt"/>
          <a:ea typeface="+mn-ea"/>
          <a:cs typeface="+mn-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1398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4426478" cy="13716000"/>
          </a:xfrm>
          <a:prstGeom prst="rect">
            <a:avLst/>
          </a:prstGeom>
          <a:ln w="12700" cap="flat">
            <a:noFill/>
            <a:miter lim="400000"/>
          </a:ln>
          <a:effectLst/>
        </p:spPr>
      </p:pic>
      <p:sp>
        <p:nvSpPr>
          <p:cNvPr id="77" name="Rectangle"/>
          <p:cNvSpPr/>
          <p:nvPr/>
        </p:nvSpPr>
        <p:spPr>
          <a:xfrm>
            <a:off x="0" y="0"/>
            <a:ext cx="24426478" cy="13716001"/>
          </a:xfrm>
          <a:prstGeom prst="rect">
            <a:avLst/>
          </a:prstGeom>
          <a:solidFill>
            <a:srgbClr val="000000">
              <a:alpha val="40000"/>
            </a:srgbClr>
          </a:solidFill>
          <a:ln w="12700">
            <a:miter lim="400000"/>
          </a:ln>
        </p:spPr>
        <p:txBody>
          <a:bodyPr lIns="71437" tIns="71437" rIns="71437" bIns="71437" anchor="ctr"/>
          <a:lstStyle/>
          <a:p>
            <a:pPr>
              <a:defRPr sz="3600"/>
            </a:pPr>
            <a:endParaRPr/>
          </a:p>
        </p:txBody>
      </p:sp>
      <p:sp>
        <p:nvSpPr>
          <p:cNvPr id="78" name="Module Title Goes Here"/>
          <p:cNvSpPr txBox="1">
            <a:spLocks noGrp="1"/>
          </p:cNvSpPr>
          <p:nvPr>
            <p:ph type="ctrTitle" idx="4294967295"/>
          </p:nvPr>
        </p:nvSpPr>
        <p:spPr>
          <a:xfrm>
            <a:off x="5763616" y="5857875"/>
            <a:ext cx="12856768" cy="2000250"/>
          </a:xfrm>
          <a:prstGeom prst="rect">
            <a:avLst/>
          </a:prstGeom>
        </p:spPr>
        <p:txBody>
          <a:bodyPr/>
          <a:lstStyle>
            <a:lvl1pPr>
              <a:defRPr sz="5600" b="1">
                <a:latin typeface="Helvetica"/>
                <a:ea typeface="Helvetica"/>
                <a:cs typeface="Helvetica"/>
                <a:sym typeface="Helvetica"/>
              </a:defRPr>
            </a:lvl1pPr>
          </a:lstStyle>
          <a:p>
            <a:r>
              <a:rPr lang="en-CA" dirty="0" smtClean="0"/>
              <a:t>Becoming Systems Driven</a:t>
            </a:r>
            <a:endParaRPr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Line"/>
          <p:cNvSpPr/>
          <p:nvPr/>
        </p:nvSpPr>
        <p:spPr>
          <a:xfrm flipV="1">
            <a:off x="11556999" y="6223000"/>
            <a:ext cx="1270001" cy="1270000"/>
          </a:xfrm>
          <a:prstGeom prst="line">
            <a:avLst/>
          </a:prstGeom>
          <a:ln w="25400">
            <a:solidFill>
              <a:srgbClr val="FFFFFF"/>
            </a:solidFill>
            <a:miter lim="400000"/>
          </a:ln>
        </p:spPr>
        <p:txBody>
          <a:bodyPr lIns="71437" tIns="71437" rIns="71437" bIns="71437" anchor="ctr"/>
          <a:lstStyle/>
          <a:p>
            <a:pPr>
              <a:defRPr sz="3600"/>
            </a:pPr>
            <a:endParaRPr/>
          </a:p>
        </p:txBody>
      </p:sp>
      <p:sp>
        <p:nvSpPr>
          <p:cNvPr id="149" name="Motivating message to inspire  action goes here"/>
          <p:cNvSpPr txBox="1"/>
          <p:nvPr/>
        </p:nvSpPr>
        <p:spPr>
          <a:xfrm>
            <a:off x="4166234" y="5062317"/>
            <a:ext cx="16051532" cy="3591367"/>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5600" b="1">
                <a:solidFill>
                  <a:srgbClr val="000000"/>
                </a:solidFill>
                <a:latin typeface="Helvetica"/>
                <a:ea typeface="Helvetica"/>
                <a:cs typeface="Helvetica"/>
                <a:sym typeface="Helvetica"/>
              </a:defRPr>
            </a:pPr>
            <a:r>
              <a:rPr lang="en-CA" dirty="0" smtClean="0"/>
              <a:t>“94% of problems in business are systems driven and only 6% are people driven”</a:t>
            </a:r>
          </a:p>
          <a:p>
            <a:pPr>
              <a:defRPr sz="5600" b="1">
                <a:solidFill>
                  <a:srgbClr val="000000"/>
                </a:solidFill>
                <a:latin typeface="Helvetica"/>
                <a:ea typeface="Helvetica"/>
                <a:cs typeface="Helvetica"/>
                <a:sym typeface="Helvetica"/>
              </a:defRPr>
            </a:pPr>
            <a:endParaRPr lang="en-CA" dirty="0"/>
          </a:p>
          <a:p>
            <a:pPr>
              <a:defRPr sz="5600" b="1">
                <a:solidFill>
                  <a:srgbClr val="000000"/>
                </a:solidFill>
                <a:latin typeface="Helvetica"/>
                <a:ea typeface="Helvetica"/>
                <a:cs typeface="Helvetica"/>
                <a:sym typeface="Helvetica"/>
              </a:defRPr>
            </a:pPr>
            <a:r>
              <a:rPr lang="en-CA" dirty="0" smtClean="0"/>
              <a:t>W. Edwards Deming </a:t>
            </a:r>
            <a:endParaRPr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Line"/>
          <p:cNvSpPr/>
          <p:nvPr/>
        </p:nvSpPr>
        <p:spPr>
          <a:xfrm flipV="1">
            <a:off x="11556999" y="6223000"/>
            <a:ext cx="1270001" cy="1270000"/>
          </a:xfrm>
          <a:prstGeom prst="line">
            <a:avLst/>
          </a:prstGeom>
          <a:ln w="25400">
            <a:solidFill>
              <a:srgbClr val="FFFFFF"/>
            </a:solidFill>
            <a:miter lim="400000"/>
          </a:ln>
        </p:spPr>
        <p:txBody>
          <a:bodyPr lIns="71437" tIns="71437" rIns="71437" bIns="71437" anchor="ctr"/>
          <a:lstStyle/>
          <a:p>
            <a:pPr>
              <a:defRPr sz="3600"/>
            </a:pPr>
            <a:endParaRPr/>
          </a:p>
        </p:txBody>
      </p:sp>
      <p:sp>
        <p:nvSpPr>
          <p:cNvPr id="81" name="Here’s what we’re going to cover"/>
          <p:cNvSpPr txBox="1"/>
          <p:nvPr/>
        </p:nvSpPr>
        <p:spPr>
          <a:xfrm>
            <a:off x="4129768" y="1680446"/>
            <a:ext cx="16051532" cy="10572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6000" b="1">
                <a:solidFill>
                  <a:srgbClr val="000000"/>
                </a:solidFill>
                <a:latin typeface="Helvetica"/>
                <a:ea typeface="Helvetica"/>
                <a:cs typeface="Helvetica"/>
                <a:sym typeface="Helvetica"/>
              </a:defRPr>
            </a:lvl1pPr>
          </a:lstStyle>
          <a:p>
            <a:r>
              <a:t>Here’s what we’re going to cover</a:t>
            </a:r>
          </a:p>
        </p:txBody>
      </p:sp>
      <p:sp>
        <p:nvSpPr>
          <p:cNvPr id="82" name="Point one…"/>
          <p:cNvSpPr txBox="1"/>
          <p:nvPr/>
        </p:nvSpPr>
        <p:spPr>
          <a:xfrm>
            <a:off x="2287910" y="4637892"/>
            <a:ext cx="19735248" cy="5938163"/>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spAutoFit/>
          </a:bodyPr>
          <a:lstStyle/>
          <a:p>
            <a:pPr marL="304131" indent="-304131" algn="l">
              <a:lnSpc>
                <a:spcPct val="120000"/>
              </a:lnSpc>
              <a:buSzPct val="75000"/>
              <a:buChar char="•"/>
              <a:defRPr sz="3000">
                <a:solidFill>
                  <a:srgbClr val="53585F"/>
                </a:solidFill>
                <a:latin typeface="Arial"/>
                <a:ea typeface="Arial"/>
                <a:cs typeface="Arial"/>
                <a:sym typeface="Arial"/>
              </a:defRPr>
            </a:pPr>
            <a:r>
              <a:rPr lang="en-US" sz="4500" dirty="0" smtClean="0"/>
              <a:t>Create </a:t>
            </a:r>
            <a:r>
              <a:rPr lang="en-US" sz="4500" dirty="0"/>
              <a:t>labels for your power team in Gmail contacts  </a:t>
            </a:r>
            <a:endParaRPr lang="en-US" sz="4500" dirty="0" smtClean="0"/>
          </a:p>
          <a:p>
            <a:pPr marL="304131" indent="-304131" algn="l">
              <a:lnSpc>
                <a:spcPct val="120000"/>
              </a:lnSpc>
              <a:buSzPct val="75000"/>
              <a:buChar char="•"/>
              <a:defRPr sz="3000">
                <a:solidFill>
                  <a:srgbClr val="53585F"/>
                </a:solidFill>
                <a:latin typeface="Arial"/>
                <a:ea typeface="Arial"/>
                <a:cs typeface="Arial"/>
                <a:sym typeface="Arial"/>
              </a:defRPr>
            </a:pPr>
            <a:endParaRPr lang="en-US" sz="4500" dirty="0"/>
          </a:p>
          <a:p>
            <a:pPr marL="304131" indent="-304131" algn="l">
              <a:lnSpc>
                <a:spcPct val="120000"/>
              </a:lnSpc>
              <a:buSzPct val="75000"/>
              <a:buChar char="•"/>
              <a:defRPr sz="3000">
                <a:solidFill>
                  <a:srgbClr val="53585F"/>
                </a:solidFill>
                <a:latin typeface="Arial"/>
                <a:ea typeface="Arial"/>
                <a:cs typeface="Arial"/>
                <a:sym typeface="Arial"/>
              </a:defRPr>
            </a:pPr>
            <a:r>
              <a:rPr lang="en-US" sz="4500" dirty="0" smtClean="0"/>
              <a:t>Buying, selling and raising money with your email account </a:t>
            </a:r>
          </a:p>
          <a:p>
            <a:pPr marL="304131" indent="-304131" algn="l">
              <a:lnSpc>
                <a:spcPct val="120000"/>
              </a:lnSpc>
              <a:buSzPct val="75000"/>
              <a:buChar char="•"/>
              <a:defRPr sz="3000">
                <a:solidFill>
                  <a:srgbClr val="53585F"/>
                </a:solidFill>
                <a:latin typeface="Arial"/>
                <a:ea typeface="Arial"/>
                <a:cs typeface="Arial"/>
                <a:sym typeface="Arial"/>
              </a:defRPr>
            </a:pPr>
            <a:endParaRPr lang="en-US" sz="4500" dirty="0"/>
          </a:p>
          <a:p>
            <a:pPr marL="304131" indent="-304131" algn="l">
              <a:lnSpc>
                <a:spcPct val="120000"/>
              </a:lnSpc>
              <a:buSzPct val="75000"/>
              <a:buChar char="•"/>
              <a:defRPr sz="3000">
                <a:solidFill>
                  <a:srgbClr val="53585F"/>
                </a:solidFill>
                <a:latin typeface="Arial"/>
                <a:ea typeface="Arial"/>
                <a:cs typeface="Arial"/>
                <a:sym typeface="Arial"/>
              </a:defRPr>
            </a:pPr>
            <a:r>
              <a:rPr lang="en-US" sz="4500" dirty="0" smtClean="0"/>
              <a:t>Booking every business and personal event on Google’s calendar </a:t>
            </a:r>
          </a:p>
          <a:p>
            <a:pPr marL="304131" indent="-304131" algn="l">
              <a:lnSpc>
                <a:spcPct val="120000"/>
              </a:lnSpc>
              <a:buSzPct val="75000"/>
              <a:buChar char="•"/>
              <a:defRPr sz="3000">
                <a:solidFill>
                  <a:srgbClr val="53585F"/>
                </a:solidFill>
                <a:latin typeface="Arial"/>
                <a:ea typeface="Arial"/>
                <a:cs typeface="Arial"/>
                <a:sym typeface="Arial"/>
              </a:defRPr>
            </a:pPr>
            <a:endParaRPr lang="en-US" sz="4500" dirty="0"/>
          </a:p>
          <a:p>
            <a:pPr marL="304131" indent="-304131" algn="l">
              <a:lnSpc>
                <a:spcPct val="120000"/>
              </a:lnSpc>
              <a:buSzPct val="75000"/>
              <a:buChar char="•"/>
              <a:defRPr sz="3000">
                <a:solidFill>
                  <a:srgbClr val="53585F"/>
                </a:solidFill>
                <a:latin typeface="Arial"/>
                <a:ea typeface="Arial"/>
                <a:cs typeface="Arial"/>
                <a:sym typeface="Arial"/>
              </a:defRPr>
            </a:pPr>
            <a:r>
              <a:rPr lang="en-US" sz="4500" dirty="0" smtClean="0"/>
              <a:t>Have people book you using an appointment scheduler  </a:t>
            </a:r>
            <a:endParaRPr sz="4500"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 name="1398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4426478" cy="13942292"/>
          </a:xfrm>
          <a:prstGeom prst="rect">
            <a:avLst/>
          </a:prstGeom>
          <a:ln w="12700" cap="flat">
            <a:noFill/>
            <a:miter lim="400000"/>
          </a:ln>
          <a:effectLst/>
        </p:spPr>
      </p:pic>
      <p:sp>
        <p:nvSpPr>
          <p:cNvPr id="87" name="Rectangle"/>
          <p:cNvSpPr/>
          <p:nvPr/>
        </p:nvSpPr>
        <p:spPr>
          <a:xfrm>
            <a:off x="-42478" y="0"/>
            <a:ext cx="24426478" cy="13716001"/>
          </a:xfrm>
          <a:prstGeom prst="rect">
            <a:avLst/>
          </a:prstGeom>
          <a:solidFill>
            <a:srgbClr val="000000">
              <a:alpha val="40000"/>
            </a:srgbClr>
          </a:solidFill>
          <a:ln w="12700">
            <a:miter lim="400000"/>
          </a:ln>
        </p:spPr>
        <p:txBody>
          <a:bodyPr lIns="71437" tIns="71437" rIns="71437" bIns="71437" anchor="ctr"/>
          <a:lstStyle/>
          <a:p>
            <a:pPr>
              <a:defRPr sz="3600"/>
            </a:pPr>
            <a:endParaRPr/>
          </a:p>
        </p:txBody>
      </p:sp>
      <p:sp>
        <p:nvSpPr>
          <p:cNvPr id="88" name="Point one title goes here"/>
          <p:cNvSpPr txBox="1"/>
          <p:nvPr/>
        </p:nvSpPr>
        <p:spPr>
          <a:xfrm>
            <a:off x="2864334" y="5641716"/>
            <a:ext cx="18847863" cy="200025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a:bodyPr>
          <a:lstStyle>
            <a:lvl1pPr>
              <a:defRPr sz="5600" b="1">
                <a:latin typeface="Helvetica"/>
                <a:ea typeface="Helvetica"/>
                <a:cs typeface="Helvetica"/>
                <a:sym typeface="Helvetica"/>
              </a:defRPr>
            </a:lvl1pPr>
          </a:lstStyle>
          <a:p>
            <a:r>
              <a:rPr lang="en-US" dirty="0"/>
              <a:t>Create labels for your power team in Gmail contacts  </a:t>
            </a:r>
          </a:p>
          <a:p>
            <a:endParaRPr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Line"/>
          <p:cNvSpPr/>
          <p:nvPr/>
        </p:nvSpPr>
        <p:spPr>
          <a:xfrm flipV="1">
            <a:off x="11556999" y="6223000"/>
            <a:ext cx="1270001" cy="1270000"/>
          </a:xfrm>
          <a:prstGeom prst="line">
            <a:avLst/>
          </a:prstGeom>
          <a:ln w="25400">
            <a:solidFill>
              <a:srgbClr val="FFFFFF"/>
            </a:solidFill>
            <a:miter lim="400000"/>
          </a:ln>
        </p:spPr>
        <p:txBody>
          <a:bodyPr lIns="71437" tIns="71437" rIns="71437" bIns="71437" anchor="ctr"/>
          <a:lstStyle/>
          <a:p>
            <a:pPr>
              <a:defRPr sz="3600"/>
            </a:pPr>
            <a:endParaRPr/>
          </a:p>
        </p:txBody>
      </p:sp>
      <p:sp>
        <p:nvSpPr>
          <p:cNvPr id="91" name="Point one title goes here"/>
          <p:cNvSpPr txBox="1"/>
          <p:nvPr/>
        </p:nvSpPr>
        <p:spPr>
          <a:xfrm>
            <a:off x="1969366" y="1213619"/>
            <a:ext cx="20995528" cy="1990929"/>
          </a:xfrm>
          <a:prstGeom prst="rect">
            <a:avLst/>
          </a:prstGeom>
          <a:ln w="12700">
            <a:miter lim="400000"/>
          </a:ln>
          <a:extLst>
            <a:ext uri="{C572A759-6A51-4108-AA02-DFA0A04FC94B}">
              <ma14:wrappingTextBoxFlag xmlns:ma14="http://schemas.microsoft.com/office/mac/drawingml/2011/main" val="1"/>
            </a:ext>
          </a:extLst>
        </p:spPr>
        <p:txBody>
          <a:bodyPr wrap="square" lIns="71437" tIns="71437" rIns="71437" bIns="71437" anchor="ctr">
            <a:spAutoFit/>
          </a:bodyPr>
          <a:lstStyle>
            <a:lvl1pPr>
              <a:defRPr sz="6000" b="1">
                <a:solidFill>
                  <a:srgbClr val="000000"/>
                </a:solidFill>
                <a:latin typeface="Helvetica"/>
                <a:ea typeface="Helvetica"/>
                <a:cs typeface="Helvetica"/>
                <a:sym typeface="Helvetica"/>
              </a:defRPr>
            </a:lvl1pPr>
          </a:lstStyle>
          <a:p>
            <a:r>
              <a:rPr lang="en-US" dirty="0"/>
              <a:t>Create labels for your </a:t>
            </a:r>
            <a:r>
              <a:rPr lang="en-US" dirty="0" smtClean="0"/>
              <a:t>Power </a:t>
            </a:r>
            <a:r>
              <a:rPr lang="en-US" dirty="0"/>
              <a:t>t</a:t>
            </a:r>
            <a:r>
              <a:rPr lang="en-US" dirty="0" smtClean="0"/>
              <a:t>eam </a:t>
            </a:r>
            <a:r>
              <a:rPr lang="en-US" dirty="0"/>
              <a:t>in Gmail contacts  </a:t>
            </a:r>
          </a:p>
          <a:p>
            <a:endParaRPr dirty="0"/>
          </a:p>
        </p:txBody>
      </p:sp>
      <p:sp>
        <p:nvSpPr>
          <p:cNvPr id="92" name="First discussion point name —  First discussion point explanation and example if necessary.…"/>
          <p:cNvSpPr txBox="1"/>
          <p:nvPr/>
        </p:nvSpPr>
        <p:spPr>
          <a:xfrm>
            <a:off x="1969366" y="3754764"/>
            <a:ext cx="21212222" cy="6338273"/>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spAutoFit/>
          </a:bodyPr>
          <a:lstStyle/>
          <a:p>
            <a:pPr marL="304131" indent="-304131" algn="l">
              <a:lnSpc>
                <a:spcPct val="150000"/>
              </a:lnSpc>
              <a:buSzPct val="75000"/>
              <a:buChar char="•"/>
              <a:defRPr sz="3000">
                <a:solidFill>
                  <a:srgbClr val="53585F"/>
                </a:solidFill>
                <a:latin typeface="Arial"/>
                <a:ea typeface="Arial"/>
                <a:cs typeface="Arial"/>
                <a:sym typeface="Arial"/>
              </a:defRPr>
            </a:pPr>
            <a:r>
              <a:rPr lang="en-CA" b="1" dirty="0" smtClean="0"/>
              <a:t>Labels you need</a:t>
            </a:r>
            <a:r>
              <a:rPr b="1" dirty="0" smtClean="0"/>
              <a:t>—</a:t>
            </a:r>
            <a:r>
              <a:rPr lang="en-CA" b="1" dirty="0"/>
              <a:t> </a:t>
            </a:r>
            <a:r>
              <a:rPr lang="en-CA" dirty="0" smtClean="0"/>
              <a:t>Create labels for your real estate investor contacts along with realtors, mortgage brokers, lawyers and any other profession that you would be networking with. </a:t>
            </a:r>
            <a:r>
              <a:rPr dirty="0"/>
              <a:t/>
            </a:r>
            <a:br>
              <a:rPr dirty="0"/>
            </a:br>
            <a:endParaRPr dirty="0"/>
          </a:p>
          <a:p>
            <a:pPr marL="304131" indent="-304131" algn="l">
              <a:lnSpc>
                <a:spcPct val="150000"/>
              </a:lnSpc>
              <a:buSzPct val="75000"/>
              <a:buChar char="•"/>
              <a:defRPr sz="3000">
                <a:solidFill>
                  <a:srgbClr val="53585F"/>
                </a:solidFill>
                <a:latin typeface="Arial"/>
                <a:ea typeface="Arial"/>
                <a:cs typeface="Arial"/>
                <a:sym typeface="Arial"/>
              </a:defRPr>
            </a:pPr>
            <a:r>
              <a:rPr lang="en-CA" b="1" dirty="0" smtClean="0"/>
              <a:t>Building your list</a:t>
            </a:r>
            <a:r>
              <a:rPr b="1" dirty="0" smtClean="0"/>
              <a:t>— </a:t>
            </a:r>
            <a:r>
              <a:rPr dirty="0" smtClean="0"/>
              <a:t> </a:t>
            </a:r>
            <a:r>
              <a:rPr lang="en-CA" dirty="0" smtClean="0"/>
              <a:t>Every time you meet a new real estate investor, lawyer, mortgage broker etc. add them to your Google contacts. </a:t>
            </a:r>
            <a:r>
              <a:rPr dirty="0"/>
              <a:t/>
            </a:r>
            <a:br>
              <a:rPr dirty="0"/>
            </a:br>
            <a:endParaRPr dirty="0"/>
          </a:p>
          <a:p>
            <a:pPr marL="304131" indent="-304131" algn="l">
              <a:lnSpc>
                <a:spcPct val="150000"/>
              </a:lnSpc>
              <a:buSzPct val="75000"/>
              <a:buChar char="•"/>
              <a:defRPr sz="3000">
                <a:solidFill>
                  <a:srgbClr val="53585F"/>
                </a:solidFill>
                <a:latin typeface="Arial"/>
                <a:ea typeface="Arial"/>
                <a:cs typeface="Arial"/>
                <a:sym typeface="Arial"/>
              </a:defRPr>
            </a:pPr>
            <a:r>
              <a:rPr lang="en-CA" b="1" dirty="0" smtClean="0"/>
              <a:t>Staying organized with your list</a:t>
            </a:r>
            <a:r>
              <a:rPr b="1" dirty="0" smtClean="0"/>
              <a:t>—</a:t>
            </a:r>
            <a:r>
              <a:rPr lang="en-CA" b="1" dirty="0" smtClean="0"/>
              <a:t> </a:t>
            </a:r>
            <a:r>
              <a:rPr lang="en-CA" dirty="0" smtClean="0"/>
              <a:t>Based your niche and what type of professionals you are working with regularly you want to use Google contacts to stay organized. Working smarter in your business. </a:t>
            </a:r>
            <a:r>
              <a:rPr b="1" dirty="0"/>
              <a:t/>
            </a:r>
            <a:br>
              <a:rPr b="1" dirty="0"/>
            </a:br>
            <a:endParaRPr b="1"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 name="1398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4384000" cy="13743480"/>
          </a:xfrm>
          <a:prstGeom prst="rect">
            <a:avLst/>
          </a:prstGeom>
          <a:ln w="12700" cap="flat">
            <a:noFill/>
            <a:miter lim="400000"/>
          </a:ln>
          <a:effectLst/>
        </p:spPr>
      </p:pic>
      <p:sp>
        <p:nvSpPr>
          <p:cNvPr id="97" name="Rectangle"/>
          <p:cNvSpPr/>
          <p:nvPr/>
        </p:nvSpPr>
        <p:spPr>
          <a:xfrm>
            <a:off x="0" y="-1"/>
            <a:ext cx="24426478" cy="13716001"/>
          </a:xfrm>
          <a:prstGeom prst="rect">
            <a:avLst/>
          </a:prstGeom>
          <a:solidFill>
            <a:srgbClr val="000000">
              <a:alpha val="40000"/>
            </a:srgbClr>
          </a:solidFill>
          <a:ln w="12700">
            <a:miter lim="400000"/>
          </a:ln>
        </p:spPr>
        <p:txBody>
          <a:bodyPr lIns="71437" tIns="71437" rIns="71437" bIns="71437" anchor="ctr"/>
          <a:lstStyle/>
          <a:p>
            <a:pPr>
              <a:defRPr sz="3600"/>
            </a:pPr>
            <a:endParaRPr/>
          </a:p>
        </p:txBody>
      </p:sp>
      <p:sp>
        <p:nvSpPr>
          <p:cNvPr id="98" name="Point two title goes here"/>
          <p:cNvSpPr txBox="1"/>
          <p:nvPr/>
        </p:nvSpPr>
        <p:spPr>
          <a:xfrm>
            <a:off x="2648159" y="5020257"/>
            <a:ext cx="20563761" cy="200025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a:bodyPr>
          <a:lstStyle>
            <a:lvl1pPr>
              <a:defRPr sz="5600" b="1">
                <a:latin typeface="Helvetica"/>
                <a:ea typeface="Helvetica"/>
                <a:cs typeface="Helvetica"/>
                <a:sym typeface="Helvetica"/>
              </a:defRPr>
            </a:lvl1pPr>
          </a:lstStyle>
          <a:p>
            <a:r>
              <a:rPr lang="en-US" dirty="0"/>
              <a:t>Buying, selling and raising money with your email account </a:t>
            </a:r>
          </a:p>
          <a:p>
            <a:endParaRPr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Line"/>
          <p:cNvSpPr/>
          <p:nvPr/>
        </p:nvSpPr>
        <p:spPr>
          <a:xfrm flipV="1">
            <a:off x="11556999" y="6223000"/>
            <a:ext cx="1270001" cy="1270000"/>
          </a:xfrm>
          <a:prstGeom prst="line">
            <a:avLst/>
          </a:prstGeom>
          <a:ln w="25400">
            <a:solidFill>
              <a:srgbClr val="FFFFFF"/>
            </a:solidFill>
            <a:miter lim="400000"/>
          </a:ln>
        </p:spPr>
        <p:txBody>
          <a:bodyPr lIns="71437" tIns="71437" rIns="71437" bIns="71437" anchor="ctr"/>
          <a:lstStyle/>
          <a:p>
            <a:pPr>
              <a:defRPr sz="3600"/>
            </a:pPr>
            <a:endParaRPr/>
          </a:p>
        </p:txBody>
      </p:sp>
      <p:sp>
        <p:nvSpPr>
          <p:cNvPr id="101" name="Point two title goes here"/>
          <p:cNvSpPr txBox="1"/>
          <p:nvPr/>
        </p:nvSpPr>
        <p:spPr>
          <a:xfrm>
            <a:off x="1347827" y="1172262"/>
            <a:ext cx="20787635" cy="1036821"/>
          </a:xfrm>
          <a:prstGeom prst="rect">
            <a:avLst/>
          </a:prstGeom>
          <a:ln w="12700">
            <a:miter lim="400000"/>
          </a:ln>
          <a:extLst>
            <a:ext uri="{C572A759-6A51-4108-AA02-DFA0A04FC94B}">
              <ma14:wrappingTextBoxFlag xmlns:ma14="http://schemas.microsoft.com/office/mac/drawingml/2011/main" val="1"/>
            </a:ext>
          </a:extLst>
        </p:spPr>
        <p:txBody>
          <a:bodyPr wrap="square" lIns="71437" tIns="71437" rIns="71437" bIns="71437" anchor="ctr">
            <a:spAutoFit/>
          </a:bodyPr>
          <a:lstStyle>
            <a:lvl1pPr>
              <a:defRPr sz="6000" b="1">
                <a:solidFill>
                  <a:srgbClr val="000000"/>
                </a:solidFill>
                <a:latin typeface="Helvetica"/>
                <a:ea typeface="Helvetica"/>
                <a:cs typeface="Helvetica"/>
                <a:sym typeface="Helvetica"/>
              </a:defRPr>
            </a:lvl1pPr>
          </a:lstStyle>
          <a:p>
            <a:r>
              <a:rPr lang="en-US" sz="5800" dirty="0"/>
              <a:t>Buying, selling and raising money with your email account </a:t>
            </a:r>
          </a:p>
        </p:txBody>
      </p:sp>
      <p:sp>
        <p:nvSpPr>
          <p:cNvPr id="102" name="First discussion point name —  First discussion point explanation and example if necessary.…"/>
          <p:cNvSpPr txBox="1"/>
          <p:nvPr/>
        </p:nvSpPr>
        <p:spPr>
          <a:xfrm>
            <a:off x="1969366" y="2571659"/>
            <a:ext cx="21212222" cy="1049325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spAutoFit/>
          </a:bodyPr>
          <a:lstStyle/>
          <a:p>
            <a:pPr marL="304131" indent="-304131" algn="l">
              <a:lnSpc>
                <a:spcPct val="150000"/>
              </a:lnSpc>
              <a:buSzPct val="75000"/>
              <a:buChar char="•"/>
              <a:defRPr sz="3000">
                <a:solidFill>
                  <a:srgbClr val="53585F"/>
                </a:solidFill>
                <a:latin typeface="Arial"/>
                <a:ea typeface="Arial"/>
                <a:cs typeface="Arial"/>
                <a:sym typeface="Arial"/>
              </a:defRPr>
            </a:pPr>
            <a:r>
              <a:rPr lang="en-CA" b="1" dirty="0" smtClean="0"/>
              <a:t>Wholesale deals</a:t>
            </a:r>
            <a:r>
              <a:rPr b="1" dirty="0" smtClean="0"/>
              <a:t>— </a:t>
            </a:r>
            <a:r>
              <a:rPr dirty="0" smtClean="0"/>
              <a:t> </a:t>
            </a:r>
            <a:r>
              <a:rPr lang="en-CA" dirty="0" smtClean="0"/>
              <a:t>Your marketing will bring in all sorts of opportunities. If the numbers on a deal don</a:t>
            </a:r>
            <a:r>
              <a:rPr lang="mr-IN" dirty="0" smtClean="0"/>
              <a:t>’</a:t>
            </a:r>
            <a:r>
              <a:rPr lang="en-CA" dirty="0" smtClean="0"/>
              <a:t>t work for you that doesn't</a:t>
            </a:r>
            <a:r>
              <a:rPr lang="mr-IN" dirty="0" smtClean="0"/>
              <a:t>’</a:t>
            </a:r>
            <a:r>
              <a:rPr lang="en-CA" dirty="0" smtClean="0"/>
              <a:t>t mean it wont work for someone else. You can use your real estate investor data base to market your potential flip, rental or new build opportunity</a:t>
            </a:r>
            <a:r>
              <a:rPr lang="en-CA" dirty="0"/>
              <a:t> </a:t>
            </a:r>
            <a:r>
              <a:rPr lang="en-CA" dirty="0" smtClean="0"/>
              <a:t>too</a:t>
            </a:r>
          </a:p>
          <a:p>
            <a:pPr marL="304131" indent="-304131" algn="l">
              <a:lnSpc>
                <a:spcPct val="150000"/>
              </a:lnSpc>
              <a:buSzPct val="75000"/>
              <a:buChar char="•"/>
              <a:defRPr sz="3000">
                <a:solidFill>
                  <a:srgbClr val="53585F"/>
                </a:solidFill>
                <a:latin typeface="Arial"/>
                <a:ea typeface="Arial"/>
                <a:cs typeface="Arial"/>
                <a:sym typeface="Arial"/>
              </a:defRPr>
            </a:pPr>
            <a:endParaRPr dirty="0"/>
          </a:p>
          <a:p>
            <a:pPr marL="304131" indent="-304131" algn="l">
              <a:lnSpc>
                <a:spcPct val="150000"/>
              </a:lnSpc>
              <a:buSzPct val="75000"/>
              <a:buChar char="•"/>
              <a:defRPr sz="3000">
                <a:solidFill>
                  <a:srgbClr val="53585F"/>
                </a:solidFill>
                <a:latin typeface="Arial"/>
                <a:ea typeface="Arial"/>
                <a:cs typeface="Arial"/>
                <a:sym typeface="Arial"/>
              </a:defRPr>
            </a:pPr>
            <a:r>
              <a:rPr lang="en-CA" b="1" dirty="0" smtClean="0"/>
              <a:t>Using realtors on the buy</a:t>
            </a:r>
            <a:r>
              <a:rPr b="1" dirty="0" smtClean="0"/>
              <a:t>— </a:t>
            </a:r>
            <a:r>
              <a:rPr lang="en-CA" dirty="0" smtClean="0"/>
              <a:t>If you are in the market for a specific type of deal you can on occasion email your realtor list asking if they have anything in there network or there listings data base that fits your criteria. This is also a great way to keep in contact with your list and show them you are still an active investor.</a:t>
            </a:r>
            <a:r>
              <a:rPr dirty="0" smtClean="0"/>
              <a:t> </a:t>
            </a:r>
            <a:r>
              <a:rPr dirty="0"/>
              <a:t/>
            </a:r>
            <a:br>
              <a:rPr dirty="0"/>
            </a:br>
            <a:endParaRPr dirty="0"/>
          </a:p>
          <a:p>
            <a:pPr marL="304131" indent="-304131" algn="l">
              <a:lnSpc>
                <a:spcPct val="150000"/>
              </a:lnSpc>
              <a:buSzPct val="75000"/>
              <a:buChar char="•"/>
              <a:defRPr sz="3000">
                <a:solidFill>
                  <a:srgbClr val="53585F"/>
                </a:solidFill>
                <a:latin typeface="Arial"/>
                <a:ea typeface="Arial"/>
                <a:cs typeface="Arial"/>
                <a:sym typeface="Arial"/>
              </a:defRPr>
            </a:pPr>
            <a:r>
              <a:rPr lang="en-CA" b="1" dirty="0" smtClean="0"/>
              <a:t>Using realtors on the sell </a:t>
            </a:r>
            <a:r>
              <a:rPr b="1" dirty="0" smtClean="0"/>
              <a:t>— </a:t>
            </a:r>
            <a:r>
              <a:rPr lang="en-CA" dirty="0" smtClean="0"/>
              <a:t>If you are looking to sell any type of property and </a:t>
            </a:r>
            <a:r>
              <a:rPr lang="en-CA" dirty="0" smtClean="0"/>
              <a:t>haven't </a:t>
            </a:r>
            <a:r>
              <a:rPr lang="en-CA" dirty="0" smtClean="0"/>
              <a:t>committed to using a specific person you can also email your realtor list to see if they have anyone in there network looking for a deal like yours. Offer to pay them at least 2% commission for a buyer connection. This includes investors they know also.</a:t>
            </a:r>
          </a:p>
          <a:p>
            <a:pPr marL="304131" indent="-304131" algn="l">
              <a:lnSpc>
                <a:spcPct val="150000"/>
              </a:lnSpc>
              <a:buSzPct val="75000"/>
              <a:buChar char="•"/>
              <a:defRPr sz="3000">
                <a:solidFill>
                  <a:srgbClr val="53585F"/>
                </a:solidFill>
                <a:latin typeface="Arial"/>
                <a:ea typeface="Arial"/>
                <a:cs typeface="Arial"/>
                <a:sym typeface="Arial"/>
              </a:defRPr>
            </a:pPr>
            <a:endParaRPr b="1" dirty="0"/>
          </a:p>
          <a:p>
            <a:pPr marL="304131" indent="-304131" algn="l">
              <a:lnSpc>
                <a:spcPct val="150000"/>
              </a:lnSpc>
              <a:buSzPct val="75000"/>
              <a:buChar char="•"/>
              <a:defRPr sz="3000">
                <a:solidFill>
                  <a:srgbClr val="53585F"/>
                </a:solidFill>
                <a:latin typeface="Arial"/>
                <a:ea typeface="Arial"/>
                <a:cs typeface="Arial"/>
                <a:sym typeface="Arial"/>
              </a:defRPr>
            </a:pPr>
            <a:r>
              <a:rPr lang="en-CA" b="1" dirty="0" smtClean="0"/>
              <a:t>Mortgage brokers</a:t>
            </a:r>
            <a:r>
              <a:rPr b="1" dirty="0" smtClean="0"/>
              <a:t>— </a:t>
            </a:r>
            <a:r>
              <a:rPr dirty="0" smtClean="0"/>
              <a:t> </a:t>
            </a:r>
            <a:r>
              <a:rPr lang="en-CA" dirty="0" smtClean="0"/>
              <a:t>On occasion email your mortgage brokers asking them if they have a client who’s looking to sell there property. This is also true of bankers, financial planners and lawyers. </a:t>
            </a:r>
            <a:r>
              <a:rPr dirty="0"/>
              <a:t/>
            </a:r>
            <a:br>
              <a:rPr dirty="0"/>
            </a:br>
            <a:endParaRPr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 name="1398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8849" y="-27480"/>
            <a:ext cx="14053017" cy="13743480"/>
          </a:xfrm>
          <a:prstGeom prst="rect">
            <a:avLst/>
          </a:prstGeom>
          <a:ln w="12700" cap="flat">
            <a:noFill/>
            <a:miter lim="400000"/>
          </a:ln>
          <a:effectLst/>
        </p:spPr>
      </p:pic>
      <p:sp>
        <p:nvSpPr>
          <p:cNvPr id="107" name="Rectangle"/>
          <p:cNvSpPr/>
          <p:nvPr/>
        </p:nvSpPr>
        <p:spPr>
          <a:xfrm>
            <a:off x="-42478" y="-113993"/>
            <a:ext cx="24426478" cy="13829993"/>
          </a:xfrm>
          <a:prstGeom prst="rect">
            <a:avLst/>
          </a:prstGeom>
          <a:solidFill>
            <a:srgbClr val="000000">
              <a:alpha val="40000"/>
            </a:srgbClr>
          </a:solidFill>
          <a:ln w="12700">
            <a:miter lim="400000"/>
          </a:ln>
        </p:spPr>
        <p:txBody>
          <a:bodyPr lIns="71437" tIns="71437" rIns="71437" bIns="71437" anchor="ctr"/>
          <a:lstStyle/>
          <a:p>
            <a:pPr>
              <a:defRPr sz="3600"/>
            </a:pPr>
            <a:endParaRPr/>
          </a:p>
        </p:txBody>
      </p:sp>
      <p:sp>
        <p:nvSpPr>
          <p:cNvPr id="108" name="Point three title goes here"/>
          <p:cNvSpPr txBox="1"/>
          <p:nvPr/>
        </p:nvSpPr>
        <p:spPr>
          <a:xfrm>
            <a:off x="1243013" y="5263436"/>
            <a:ext cx="22430253" cy="200025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a:bodyPr>
          <a:lstStyle>
            <a:lvl1pPr>
              <a:defRPr sz="5600" b="1">
                <a:latin typeface="Helvetica"/>
                <a:ea typeface="Helvetica"/>
                <a:cs typeface="Helvetica"/>
                <a:sym typeface="Helvetica"/>
              </a:defRPr>
            </a:lvl1pPr>
          </a:lstStyle>
          <a:p>
            <a:r>
              <a:rPr lang="en-US" dirty="0"/>
              <a:t>Booking every business and personal event on Google’s calendar </a:t>
            </a:r>
          </a:p>
          <a:p>
            <a:endParaRPr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 name="1398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8534" y="0"/>
            <a:ext cx="13763426" cy="13743480"/>
          </a:xfrm>
          <a:prstGeom prst="rect">
            <a:avLst/>
          </a:prstGeom>
          <a:ln w="12700" cap="flat">
            <a:noFill/>
            <a:miter lim="400000"/>
          </a:ln>
          <a:effectLst/>
        </p:spPr>
      </p:pic>
      <p:sp>
        <p:nvSpPr>
          <p:cNvPr id="117" name="Rectangle"/>
          <p:cNvSpPr/>
          <p:nvPr/>
        </p:nvSpPr>
        <p:spPr>
          <a:xfrm>
            <a:off x="-42478" y="-1"/>
            <a:ext cx="24426478" cy="13716001"/>
          </a:xfrm>
          <a:prstGeom prst="rect">
            <a:avLst/>
          </a:prstGeom>
          <a:solidFill>
            <a:srgbClr val="000000">
              <a:alpha val="40000"/>
            </a:srgbClr>
          </a:solidFill>
          <a:ln w="12700">
            <a:miter lim="400000"/>
          </a:ln>
        </p:spPr>
        <p:txBody>
          <a:bodyPr lIns="71437" tIns="71437" rIns="71437" bIns="71437" anchor="ctr"/>
          <a:lstStyle/>
          <a:p>
            <a:pPr>
              <a:defRPr sz="3600"/>
            </a:pPr>
            <a:endParaRPr/>
          </a:p>
        </p:txBody>
      </p:sp>
      <p:sp>
        <p:nvSpPr>
          <p:cNvPr id="118" name="Point four title goes here"/>
          <p:cNvSpPr txBox="1"/>
          <p:nvPr/>
        </p:nvSpPr>
        <p:spPr>
          <a:xfrm>
            <a:off x="2296872" y="5614696"/>
            <a:ext cx="19631501" cy="200025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a:bodyPr>
          <a:lstStyle>
            <a:lvl1pPr>
              <a:defRPr sz="5600" b="1">
                <a:latin typeface="Helvetica"/>
                <a:ea typeface="Helvetica"/>
                <a:cs typeface="Helvetica"/>
                <a:sym typeface="Helvetica"/>
              </a:defRPr>
            </a:lvl1pPr>
          </a:lstStyle>
          <a:p>
            <a:r>
              <a:rPr lang="en-US" dirty="0"/>
              <a:t>Have people book you using an appointment scheduler  </a:t>
            </a:r>
          </a:p>
          <a:p>
            <a:endParaRPr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Line"/>
          <p:cNvSpPr/>
          <p:nvPr/>
        </p:nvSpPr>
        <p:spPr>
          <a:xfrm flipV="1">
            <a:off x="11556999" y="6223000"/>
            <a:ext cx="1270001" cy="1270000"/>
          </a:xfrm>
          <a:prstGeom prst="line">
            <a:avLst/>
          </a:prstGeom>
          <a:ln w="25400">
            <a:solidFill>
              <a:srgbClr val="FFFFFF"/>
            </a:solidFill>
            <a:miter lim="400000"/>
          </a:ln>
        </p:spPr>
        <p:txBody>
          <a:bodyPr lIns="71437" tIns="71437" rIns="71437" bIns="71437" anchor="ctr"/>
          <a:lstStyle/>
          <a:p>
            <a:pPr>
              <a:defRPr sz="3600"/>
            </a:pPr>
            <a:endParaRPr/>
          </a:p>
        </p:txBody>
      </p:sp>
      <p:sp>
        <p:nvSpPr>
          <p:cNvPr id="145" name="Here’s your action items"/>
          <p:cNvSpPr txBox="1"/>
          <p:nvPr/>
        </p:nvSpPr>
        <p:spPr>
          <a:xfrm>
            <a:off x="4129768" y="1680446"/>
            <a:ext cx="16051532" cy="10572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6000" b="1">
                <a:solidFill>
                  <a:srgbClr val="000000"/>
                </a:solidFill>
                <a:latin typeface="Helvetica"/>
                <a:ea typeface="Helvetica"/>
                <a:cs typeface="Helvetica"/>
                <a:sym typeface="Helvetica"/>
              </a:defRPr>
            </a:lvl1pPr>
          </a:lstStyle>
          <a:p>
            <a:r>
              <a:t>Here’s your action items</a:t>
            </a:r>
          </a:p>
        </p:txBody>
      </p:sp>
      <p:sp>
        <p:nvSpPr>
          <p:cNvPr id="146" name="Action item one name — Explain what it is here.…"/>
          <p:cNvSpPr txBox="1"/>
          <p:nvPr/>
        </p:nvSpPr>
        <p:spPr>
          <a:xfrm>
            <a:off x="2287910" y="4637892"/>
            <a:ext cx="19735248" cy="6338273"/>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spAutoFit/>
          </a:bodyPr>
          <a:lstStyle/>
          <a:p>
            <a:pPr marL="521368" indent="-521368" algn="l">
              <a:lnSpc>
                <a:spcPct val="150000"/>
              </a:lnSpc>
              <a:buSzPct val="100000"/>
              <a:buAutoNum type="arabicPeriod"/>
              <a:defRPr sz="3000" b="1">
                <a:solidFill>
                  <a:srgbClr val="53585F"/>
                </a:solidFill>
                <a:latin typeface="Arial"/>
                <a:ea typeface="Arial"/>
                <a:cs typeface="Arial"/>
                <a:sym typeface="Arial"/>
              </a:defRPr>
            </a:pPr>
            <a:r>
              <a:rPr lang="en-CA" dirty="0" smtClean="0">
                <a:solidFill>
                  <a:schemeClr val="tx2">
                    <a:lumMod val="10000"/>
                  </a:schemeClr>
                </a:solidFill>
              </a:rPr>
              <a:t>Create new labels in Google contacts</a:t>
            </a:r>
            <a:r>
              <a:rPr lang="en-US" dirty="0" smtClean="0">
                <a:solidFill>
                  <a:schemeClr val="tx1">
                    <a:lumMod val="75000"/>
                  </a:schemeClr>
                </a:solidFill>
              </a:rPr>
              <a:t>— </a:t>
            </a:r>
            <a:r>
              <a:rPr lang="en-US" dirty="0" smtClean="0">
                <a:solidFill>
                  <a:schemeClr val="tx1">
                    <a:lumMod val="50000"/>
                  </a:schemeClr>
                </a:solidFill>
              </a:rPr>
              <a:t>Create a new label for all your real estate investor contacts, realtors, mortgages brokers, lawyers, etc. </a:t>
            </a:r>
            <a:endParaRPr lang="en-CA" dirty="0" smtClean="0">
              <a:solidFill>
                <a:schemeClr val="tx1">
                  <a:lumMod val="50000"/>
                </a:schemeClr>
              </a:solidFill>
            </a:endParaRPr>
          </a:p>
          <a:p>
            <a:pPr marL="521368" indent="-521368" algn="l">
              <a:lnSpc>
                <a:spcPct val="150000"/>
              </a:lnSpc>
              <a:buSzPct val="100000"/>
              <a:buAutoNum type="arabicPeriod"/>
              <a:defRPr sz="3000" b="1">
                <a:solidFill>
                  <a:srgbClr val="53585F"/>
                </a:solidFill>
                <a:latin typeface="Arial"/>
                <a:ea typeface="Arial"/>
                <a:cs typeface="Arial"/>
                <a:sym typeface="Arial"/>
              </a:defRPr>
            </a:pPr>
            <a:endParaRPr lang="en-CA" dirty="0">
              <a:solidFill>
                <a:schemeClr val="tx2">
                  <a:lumMod val="10000"/>
                </a:schemeClr>
              </a:solidFill>
            </a:endParaRPr>
          </a:p>
          <a:p>
            <a:pPr marL="521368" indent="-521368" algn="l">
              <a:lnSpc>
                <a:spcPct val="150000"/>
              </a:lnSpc>
              <a:buSzPct val="100000"/>
              <a:buAutoNum type="arabicPeriod"/>
              <a:defRPr sz="3000" b="1">
                <a:solidFill>
                  <a:srgbClr val="53585F"/>
                </a:solidFill>
                <a:latin typeface="Arial"/>
                <a:ea typeface="Arial"/>
                <a:cs typeface="Arial"/>
                <a:sym typeface="Arial"/>
              </a:defRPr>
            </a:pPr>
            <a:r>
              <a:rPr lang="en-CA" dirty="0" smtClean="0">
                <a:solidFill>
                  <a:schemeClr val="tx2">
                    <a:lumMod val="10000"/>
                  </a:schemeClr>
                </a:solidFill>
              </a:rPr>
              <a:t>Download</a:t>
            </a:r>
            <a:r>
              <a:rPr dirty="0" smtClean="0">
                <a:solidFill>
                  <a:schemeClr val="tx2">
                    <a:lumMod val="10000"/>
                  </a:schemeClr>
                </a:solidFill>
              </a:rPr>
              <a:t> </a:t>
            </a:r>
            <a:r>
              <a:rPr lang="en-CA" dirty="0" smtClean="0">
                <a:solidFill>
                  <a:schemeClr val="tx2">
                    <a:lumMod val="10000"/>
                  </a:schemeClr>
                </a:solidFill>
              </a:rPr>
              <a:t>Google calendar </a:t>
            </a:r>
            <a:r>
              <a:rPr dirty="0" smtClean="0">
                <a:solidFill>
                  <a:schemeClr val="tx2">
                    <a:lumMod val="10000"/>
                  </a:schemeClr>
                </a:solidFill>
              </a:rPr>
              <a:t>—</a:t>
            </a:r>
            <a:r>
              <a:rPr lang="en-CA" dirty="0">
                <a:solidFill>
                  <a:schemeClr val="tx2">
                    <a:lumMod val="10000"/>
                  </a:schemeClr>
                </a:solidFill>
              </a:rPr>
              <a:t> </a:t>
            </a:r>
            <a:r>
              <a:rPr lang="en-CA" dirty="0" smtClean="0"/>
              <a:t>Start using Google calendar on a daily basis for all your appointments for business and personal events also. </a:t>
            </a:r>
            <a:r>
              <a:rPr b="0" dirty="0" smtClean="0"/>
              <a:t> </a:t>
            </a:r>
            <a:r>
              <a:rPr b="0" dirty="0"/>
              <a:t/>
            </a:r>
            <a:br>
              <a:rPr b="0" dirty="0"/>
            </a:br>
            <a:endParaRPr b="0" dirty="0"/>
          </a:p>
          <a:p>
            <a:pPr marL="521368" indent="-521368" algn="l">
              <a:lnSpc>
                <a:spcPct val="150000"/>
              </a:lnSpc>
              <a:buSzPct val="100000"/>
              <a:buAutoNum type="arabicPeriod"/>
              <a:defRPr sz="3000" b="1">
                <a:solidFill>
                  <a:srgbClr val="53585F"/>
                </a:solidFill>
                <a:latin typeface="Arial"/>
                <a:ea typeface="Arial"/>
                <a:cs typeface="Arial"/>
                <a:sym typeface="Arial"/>
              </a:defRPr>
            </a:pPr>
            <a:r>
              <a:rPr lang="en-CA" dirty="0" smtClean="0">
                <a:solidFill>
                  <a:schemeClr val="tx2">
                    <a:lumMod val="10000"/>
                  </a:schemeClr>
                </a:solidFill>
              </a:rPr>
              <a:t>www.calendly.com</a:t>
            </a:r>
            <a:r>
              <a:rPr dirty="0" smtClean="0">
                <a:solidFill>
                  <a:schemeClr val="tx2">
                    <a:lumMod val="10000"/>
                  </a:schemeClr>
                </a:solidFill>
              </a:rPr>
              <a:t>— </a:t>
            </a:r>
            <a:r>
              <a:rPr lang="en-CA" dirty="0" smtClean="0"/>
              <a:t>Sign up for this appointment booking software and share this link with your team, family and business contacts. NO more going back and forth with people to lock down a time to meet. </a:t>
            </a:r>
            <a:r>
              <a:rPr b="0" dirty="0"/>
              <a:t/>
            </a:r>
            <a:br>
              <a:rPr b="0" dirty="0"/>
            </a:br>
            <a:endParaRPr b="0"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Black">
  <a:themeElements>
    <a:clrScheme name="Black">
      <a:dk1>
        <a:srgbClr val="FF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148</TotalTime>
  <Words>329</Words>
  <Application>Microsoft Macintosh PowerPoint</Application>
  <PresentationFormat>Custom</PresentationFormat>
  <Paragraphs>32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Black</vt:lpstr>
      <vt:lpstr>Becoming Systems Driven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Title Goes Here</dc:title>
  <cp:lastModifiedBy>Manjit Rukhra</cp:lastModifiedBy>
  <cp:revision>11</cp:revision>
  <dcterms:modified xsi:type="dcterms:W3CDTF">2019-12-18T19:40:46Z</dcterms:modified>
</cp:coreProperties>
</file>