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0" r:id="rId11"/>
    <p:sldId id="271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928" y="-10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665015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YOUR PROGRAM NAME ™"/>
          <p:cNvSpPr txBox="1"/>
          <p:nvPr/>
        </p:nvSpPr>
        <p:spPr>
          <a:xfrm>
            <a:off x="20120943" y="12996602"/>
            <a:ext cx="4015780" cy="506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>
            <a:lvl1pPr algn="r">
              <a:defRPr sz="1800">
                <a:solidFill>
                  <a:srgbClr val="797A7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YOUR PROGRAM NAME ™</a:t>
            </a:r>
          </a:p>
        </p:txBody>
      </p:sp>
      <p:sp>
        <p:nvSpPr>
          <p:cNvPr id="15" name="YOUR LOGO"/>
          <p:cNvSpPr txBox="1"/>
          <p:nvPr/>
        </p:nvSpPr>
        <p:spPr>
          <a:xfrm>
            <a:off x="221475" y="12949595"/>
            <a:ext cx="2483992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YOUR LOGO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logo_black.png" descr="logo_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248" y="13035472"/>
            <a:ext cx="2188446" cy="442346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Line"/>
          <p:cNvSpPr/>
          <p:nvPr/>
        </p:nvSpPr>
        <p:spPr>
          <a:xfrm flipV="1">
            <a:off x="11556999" y="6223000"/>
            <a:ext cx="1270001" cy="1270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2" name="Rectangle"/>
          <p:cNvSpPr/>
          <p:nvPr/>
        </p:nvSpPr>
        <p:spPr>
          <a:xfrm>
            <a:off x="-99323" y="-18056"/>
            <a:ext cx="24509713" cy="5045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3" name="Rectangle"/>
          <p:cNvSpPr/>
          <p:nvPr/>
        </p:nvSpPr>
        <p:spPr>
          <a:xfrm>
            <a:off x="-62857" y="13683605"/>
            <a:ext cx="24509713" cy="5045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4" name="Rectangle"/>
          <p:cNvSpPr/>
          <p:nvPr/>
        </p:nvSpPr>
        <p:spPr>
          <a:xfrm>
            <a:off x="24360089" y="-29169"/>
            <a:ext cx="57290" cy="1377433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5" name="Rectangle"/>
          <p:cNvSpPr/>
          <p:nvPr/>
        </p:nvSpPr>
        <p:spPr>
          <a:xfrm>
            <a:off x="-46079" y="-29169"/>
            <a:ext cx="57290" cy="1377433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6" name="Consulting Accelerator™"/>
          <p:cNvSpPr txBox="1"/>
          <p:nvPr/>
        </p:nvSpPr>
        <p:spPr>
          <a:xfrm>
            <a:off x="20120943" y="12996602"/>
            <a:ext cx="4015780" cy="506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>
            <a:lvl1pPr algn="r">
              <a:defRPr sz="1800">
                <a:solidFill>
                  <a:srgbClr val="797A7A"/>
                </a:solidFill>
                <a:latin typeface="Copyright Klim Type Foundry"/>
                <a:ea typeface="Copyright Klim Type Foundry"/>
                <a:cs typeface="Copyright Klim Type Foundry"/>
                <a:sym typeface="Copyright Klim Type Foundry"/>
              </a:defRPr>
            </a:lvl1pPr>
          </a:lstStyle>
          <a:p>
            <a:r>
              <a:t>Consulting Accelerator™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logo_black.png" descr="logo_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248" y="13035472"/>
            <a:ext cx="2188446" cy="442346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Line"/>
          <p:cNvSpPr/>
          <p:nvPr/>
        </p:nvSpPr>
        <p:spPr>
          <a:xfrm flipV="1">
            <a:off x="11556999" y="6223000"/>
            <a:ext cx="1270001" cy="1270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-99323" y="-18056"/>
            <a:ext cx="24509713" cy="5045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sp>
        <p:nvSpPr>
          <p:cNvPr id="47" name="Rectangle"/>
          <p:cNvSpPr/>
          <p:nvPr/>
        </p:nvSpPr>
        <p:spPr>
          <a:xfrm>
            <a:off x="-62857" y="13683605"/>
            <a:ext cx="24509713" cy="5045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sp>
        <p:nvSpPr>
          <p:cNvPr id="48" name="Rectangle"/>
          <p:cNvSpPr/>
          <p:nvPr/>
        </p:nvSpPr>
        <p:spPr>
          <a:xfrm>
            <a:off x="24360089" y="-29169"/>
            <a:ext cx="57290" cy="1377433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sp>
        <p:nvSpPr>
          <p:cNvPr id="49" name="Rectangle"/>
          <p:cNvSpPr/>
          <p:nvPr/>
        </p:nvSpPr>
        <p:spPr>
          <a:xfrm>
            <a:off x="-46079" y="-29169"/>
            <a:ext cx="57290" cy="1377433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sp>
        <p:nvSpPr>
          <p:cNvPr id="50" name="Uplevel Consulting™"/>
          <p:cNvSpPr txBox="1"/>
          <p:nvPr/>
        </p:nvSpPr>
        <p:spPr>
          <a:xfrm>
            <a:off x="20120943" y="12996602"/>
            <a:ext cx="4015780" cy="506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>
            <a:lvl1pPr algn="r">
              <a:defRPr sz="1800">
                <a:solidFill>
                  <a:srgbClr val="797A7A"/>
                </a:solidFill>
                <a:latin typeface="Copyright Klim Type Foundry"/>
                <a:ea typeface="Copyright Klim Type Foundry"/>
                <a:cs typeface="Copyright Klim Type Foundry"/>
                <a:sym typeface="Copyright Klim Type Foundry"/>
              </a:defRPr>
            </a:lvl1pPr>
          </a:lstStyle>
          <a:p>
            <a:r>
              <a:t>Uplevel Consulting™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logo_black.png" descr="logo_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248" y="13035472"/>
            <a:ext cx="2188446" cy="4423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Line"/>
          <p:cNvSpPr/>
          <p:nvPr/>
        </p:nvSpPr>
        <p:spPr>
          <a:xfrm flipV="1">
            <a:off x="11556999" y="6223000"/>
            <a:ext cx="1270001" cy="1270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sp>
        <p:nvSpPr>
          <p:cNvPr id="60" name="Rectangle"/>
          <p:cNvSpPr/>
          <p:nvPr/>
        </p:nvSpPr>
        <p:spPr>
          <a:xfrm>
            <a:off x="-99323" y="-18056"/>
            <a:ext cx="24509713" cy="5045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sp>
        <p:nvSpPr>
          <p:cNvPr id="61" name="Rectangle"/>
          <p:cNvSpPr/>
          <p:nvPr/>
        </p:nvSpPr>
        <p:spPr>
          <a:xfrm>
            <a:off x="-62857" y="13683605"/>
            <a:ext cx="24509713" cy="5045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sp>
        <p:nvSpPr>
          <p:cNvPr id="62" name="Rectangle"/>
          <p:cNvSpPr/>
          <p:nvPr/>
        </p:nvSpPr>
        <p:spPr>
          <a:xfrm>
            <a:off x="24360089" y="-29169"/>
            <a:ext cx="57290" cy="1377433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sp>
        <p:nvSpPr>
          <p:cNvPr id="63" name="Rectangle"/>
          <p:cNvSpPr/>
          <p:nvPr/>
        </p:nvSpPr>
        <p:spPr>
          <a:xfrm>
            <a:off x="-46079" y="-29169"/>
            <a:ext cx="57290" cy="1377433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sp>
        <p:nvSpPr>
          <p:cNvPr id="64" name="Consulting Accelerator™"/>
          <p:cNvSpPr txBox="1"/>
          <p:nvPr/>
        </p:nvSpPr>
        <p:spPr>
          <a:xfrm>
            <a:off x="20120943" y="12996602"/>
            <a:ext cx="4015780" cy="506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>
            <a:lvl1pPr algn="r">
              <a:defRPr sz="1800">
                <a:solidFill>
                  <a:srgbClr val="797A7A"/>
                </a:solidFill>
                <a:latin typeface="Copyright Klim Type Foundry"/>
                <a:ea typeface="Copyright Klim Type Foundry"/>
                <a:cs typeface="Copyright Klim Type Foundry"/>
                <a:sym typeface="Copyright Klim Type Foundry"/>
              </a:defRPr>
            </a:lvl1pPr>
          </a:lstStyle>
          <a:p>
            <a:r>
              <a:t>Consulting Accelerator™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11556999" y="6223000"/>
            <a:ext cx="1270001" cy="1270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sp>
        <p:nvSpPr>
          <p:cNvPr id="3" name="YOUR PROGRAM NAME ™"/>
          <p:cNvSpPr txBox="1"/>
          <p:nvPr/>
        </p:nvSpPr>
        <p:spPr>
          <a:xfrm>
            <a:off x="20120943" y="12996602"/>
            <a:ext cx="4015780" cy="506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>
            <a:lvl1pPr algn="r">
              <a:defRPr sz="1800">
                <a:solidFill>
                  <a:srgbClr val="797A7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CA" dirty="0" smtClean="0"/>
              <a:t>RAISE</a:t>
            </a:r>
            <a:r>
              <a:rPr lang="en-CA" baseline="0" dirty="0" smtClean="0"/>
              <a:t> PRIVATE FUNDS</a:t>
            </a:r>
            <a:r>
              <a:rPr dirty="0" smtClean="0"/>
              <a:t> </a:t>
            </a:r>
            <a:r>
              <a:rPr dirty="0"/>
              <a:t>™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948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Picture 7" descr="Screen Shot 2019-10-18 at 3.42.28 PM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83705"/>
            <a:ext cx="2590723" cy="109458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xmlns:p14="http://schemas.microsoft.com/office/powerpoint/2010/main"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08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0527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497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9417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386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8307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75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7197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64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"/>
          <p:cNvSpPr/>
          <p:nvPr/>
        </p:nvSpPr>
        <p:spPr>
          <a:xfrm>
            <a:off x="-332756" y="0"/>
            <a:ext cx="24716756" cy="14394027"/>
          </a:xfrm>
          <a:prstGeom prst="rect">
            <a:avLst/>
          </a:prstGeom>
          <a:solidFill>
            <a:srgbClr val="000000">
              <a:alpha val="40000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pic>
        <p:nvPicPr>
          <p:cNvPr id="74" name="139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14744"/>
            <a:ext cx="24384000" cy="3251200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8" name="Module Title Goes Here"/>
          <p:cNvSpPr txBox="1">
            <a:spLocks noGrp="1"/>
          </p:cNvSpPr>
          <p:nvPr>
            <p:ph type="ctrTitle" idx="4294967295"/>
          </p:nvPr>
        </p:nvSpPr>
        <p:spPr>
          <a:xfrm>
            <a:off x="4100931" y="5169925"/>
            <a:ext cx="16318571" cy="20002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CA" sz="8000" dirty="0" smtClean="0">
                <a:solidFill>
                  <a:schemeClr val="tx1"/>
                </a:solidFill>
              </a:rPr>
              <a:t>Building each piece in order</a:t>
            </a:r>
            <a:endParaRPr sz="8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Line"/>
          <p:cNvSpPr/>
          <p:nvPr/>
        </p:nvSpPr>
        <p:spPr>
          <a:xfrm flipV="1">
            <a:off x="11556999" y="6223000"/>
            <a:ext cx="1270001" cy="1270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sp>
        <p:nvSpPr>
          <p:cNvPr id="145" name="Here’s your action items"/>
          <p:cNvSpPr txBox="1"/>
          <p:nvPr/>
        </p:nvSpPr>
        <p:spPr>
          <a:xfrm>
            <a:off x="4129768" y="1680446"/>
            <a:ext cx="1605153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6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Here’s your action items</a:t>
            </a:r>
          </a:p>
        </p:txBody>
      </p:sp>
      <p:sp>
        <p:nvSpPr>
          <p:cNvPr id="146" name="Action item one name — Explain what it is here.…"/>
          <p:cNvSpPr txBox="1"/>
          <p:nvPr/>
        </p:nvSpPr>
        <p:spPr>
          <a:xfrm>
            <a:off x="2287910" y="4637892"/>
            <a:ext cx="19735248" cy="4260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521368" indent="-521368" algn="l">
              <a:lnSpc>
                <a:spcPct val="150000"/>
              </a:lnSpc>
              <a:buSzPct val="100000"/>
              <a:buAutoNum type="arabicPeriod"/>
              <a:defRPr sz="30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CA" dirty="0" smtClean="0"/>
              <a:t>Joining the Facebook Group</a:t>
            </a:r>
            <a:r>
              <a:rPr dirty="0" smtClean="0"/>
              <a:t>— </a:t>
            </a:r>
            <a:r>
              <a:rPr lang="en-US" dirty="0"/>
              <a:t>https://www.facebook.com/groups/</a:t>
            </a:r>
            <a:r>
              <a:rPr lang="en-US" dirty="0" smtClean="0"/>
              <a:t>raiseprivatefunds/</a:t>
            </a:r>
            <a:r>
              <a:rPr b="0" dirty="0"/>
              <a:t/>
            </a:r>
            <a:br>
              <a:rPr b="0" dirty="0"/>
            </a:br>
            <a:endParaRPr b="0" dirty="0"/>
          </a:p>
          <a:p>
            <a:pPr marL="521368" indent="-521368" algn="l">
              <a:lnSpc>
                <a:spcPct val="150000"/>
              </a:lnSpc>
              <a:buSzPct val="100000"/>
              <a:buAutoNum type="arabicPeriod"/>
              <a:defRPr sz="30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CA" dirty="0" smtClean="0"/>
              <a:t>Join weekly Q&amp;A </a:t>
            </a:r>
            <a:r>
              <a:rPr lang="en-CA" dirty="0" smtClean="0"/>
              <a:t>calls</a:t>
            </a:r>
            <a:r>
              <a:rPr lang="en-CA" dirty="0"/>
              <a:t> </a:t>
            </a:r>
            <a:r>
              <a:rPr lang="en-CA" dirty="0" smtClean="0"/>
              <a:t>found in FB group events tap </a:t>
            </a:r>
            <a:endParaRPr lang="en-CA" b="0" dirty="0" smtClean="0"/>
          </a:p>
          <a:p>
            <a:pPr marL="521368" indent="-521368" algn="l">
              <a:lnSpc>
                <a:spcPct val="150000"/>
              </a:lnSpc>
              <a:buSzPct val="100000"/>
              <a:buAutoNum type="arabicPeriod"/>
              <a:defRPr sz="30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CA" dirty="0"/>
          </a:p>
          <a:p>
            <a:pPr marL="521368" indent="-521368" algn="l">
              <a:lnSpc>
                <a:spcPct val="150000"/>
              </a:lnSpc>
              <a:buSzPct val="100000"/>
              <a:buAutoNum type="arabicPeriod"/>
              <a:defRPr sz="30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CA" b="1" dirty="0" smtClean="0"/>
              <a:t>Print </a:t>
            </a:r>
            <a:r>
              <a:rPr lang="en-CA" b="1" dirty="0"/>
              <a:t>out pinup “The 3 things that matter most”</a:t>
            </a:r>
            <a:r>
              <a:rPr b="0" dirty="0"/>
              <a:t/>
            </a:r>
            <a:br>
              <a:rPr b="0" dirty="0"/>
            </a:br>
            <a:endParaRPr b="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cus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"/>
            <a:ext cx="24384000" cy="13731240"/>
          </a:xfrm>
          <a:prstGeom prst="rect">
            <a:avLst/>
          </a:prstGeom>
        </p:spPr>
      </p:pic>
      <p:sp>
        <p:nvSpPr>
          <p:cNvPr id="148" name="Line"/>
          <p:cNvSpPr/>
          <p:nvPr/>
        </p:nvSpPr>
        <p:spPr>
          <a:xfrm flipV="1">
            <a:off x="11556999" y="6223000"/>
            <a:ext cx="1270001" cy="1270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 dirty="0"/>
          </a:p>
        </p:txBody>
      </p:sp>
      <p:sp>
        <p:nvSpPr>
          <p:cNvPr id="149" name="Motivating message to inspire  action goes here"/>
          <p:cNvSpPr txBox="1"/>
          <p:nvPr/>
        </p:nvSpPr>
        <p:spPr>
          <a:xfrm>
            <a:off x="4166234" y="5710624"/>
            <a:ext cx="17245966" cy="1375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>
              <a:defRPr sz="56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CA" sz="8000" dirty="0" smtClean="0"/>
              <a:t>Focus on your vision daily!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Line"/>
          <p:cNvSpPr/>
          <p:nvPr/>
        </p:nvSpPr>
        <p:spPr>
          <a:xfrm flipV="1">
            <a:off x="11556999" y="6223000"/>
            <a:ext cx="1270001" cy="1270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sp>
        <p:nvSpPr>
          <p:cNvPr id="81" name="Here’s what we’re going to cover"/>
          <p:cNvSpPr txBox="1"/>
          <p:nvPr/>
        </p:nvSpPr>
        <p:spPr>
          <a:xfrm>
            <a:off x="4129768" y="1680446"/>
            <a:ext cx="1605153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6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Here’s what we’re going to cover</a:t>
            </a:r>
          </a:p>
        </p:txBody>
      </p:sp>
      <p:sp>
        <p:nvSpPr>
          <p:cNvPr id="82" name="Point one…"/>
          <p:cNvSpPr txBox="1"/>
          <p:nvPr/>
        </p:nvSpPr>
        <p:spPr>
          <a:xfrm>
            <a:off x="2287910" y="4637892"/>
            <a:ext cx="19735248" cy="5294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304131" indent="-304131" algn="l">
              <a:lnSpc>
                <a:spcPct val="120000"/>
              </a:lnSpc>
              <a:buSzPct val="75000"/>
              <a:buChar char="•"/>
              <a:defRPr sz="3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 smtClean="0"/>
              <a:t>Joining </a:t>
            </a:r>
            <a:r>
              <a:rPr lang="en-US" sz="4000" dirty="0"/>
              <a:t>the FB </a:t>
            </a:r>
            <a:r>
              <a:rPr lang="en-US" sz="4000" dirty="0" smtClean="0"/>
              <a:t>group</a:t>
            </a:r>
          </a:p>
          <a:p>
            <a:pPr marL="304131" indent="-304131" algn="l">
              <a:lnSpc>
                <a:spcPct val="120000"/>
              </a:lnSpc>
              <a:buSzPct val="75000"/>
              <a:buChar char="•"/>
              <a:defRPr sz="3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4000" dirty="0"/>
          </a:p>
          <a:p>
            <a:pPr marL="304131" indent="-304131" algn="l">
              <a:lnSpc>
                <a:spcPct val="120000"/>
              </a:lnSpc>
              <a:buSzPct val="75000"/>
              <a:buChar char="•"/>
              <a:defRPr sz="3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 smtClean="0"/>
              <a:t>Q</a:t>
            </a:r>
            <a:r>
              <a:rPr lang="en-US" sz="4000" dirty="0"/>
              <a:t>&amp;A </a:t>
            </a:r>
            <a:r>
              <a:rPr lang="en-US" sz="4000" dirty="0" smtClean="0"/>
              <a:t>Calls</a:t>
            </a:r>
          </a:p>
          <a:p>
            <a:pPr marL="304131" indent="-304131" algn="l">
              <a:lnSpc>
                <a:spcPct val="120000"/>
              </a:lnSpc>
              <a:buSzPct val="75000"/>
              <a:buChar char="•"/>
              <a:defRPr sz="3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4000" dirty="0"/>
          </a:p>
          <a:p>
            <a:pPr marL="304131" indent="-304131" algn="l">
              <a:lnSpc>
                <a:spcPct val="120000"/>
              </a:lnSpc>
              <a:buSzPct val="75000"/>
              <a:buChar char="•"/>
              <a:defRPr sz="3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 smtClean="0"/>
              <a:t>Values </a:t>
            </a:r>
            <a:r>
              <a:rPr lang="en-US" sz="4000" dirty="0"/>
              <a:t>and Beliefs </a:t>
            </a:r>
            <a:endParaRPr lang="en-US" sz="4000" dirty="0" smtClean="0"/>
          </a:p>
          <a:p>
            <a:pPr algn="l">
              <a:lnSpc>
                <a:spcPct val="120000"/>
              </a:lnSpc>
              <a:buSzPct val="75000"/>
              <a:defRPr sz="3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4000" dirty="0"/>
          </a:p>
          <a:p>
            <a:pPr marL="304131" indent="-304131" algn="l">
              <a:lnSpc>
                <a:spcPct val="120000"/>
              </a:lnSpc>
              <a:buSzPct val="75000"/>
              <a:buChar char="•"/>
              <a:defRPr sz="3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 smtClean="0"/>
              <a:t>The things that matter most: Marketing, Analyzing and </a:t>
            </a:r>
            <a:r>
              <a:rPr lang="en-US" sz="4000" dirty="0"/>
              <a:t>F</a:t>
            </a:r>
            <a:r>
              <a:rPr lang="en-US" sz="4000" dirty="0" smtClean="0"/>
              <a:t>unding your deals</a:t>
            </a:r>
            <a:endParaRPr sz="40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139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87" name="Rectangle"/>
          <p:cNvSpPr/>
          <p:nvPr/>
        </p:nvSpPr>
        <p:spPr>
          <a:xfrm>
            <a:off x="0" y="0"/>
            <a:ext cx="24426478" cy="16935643"/>
          </a:xfrm>
          <a:prstGeom prst="rect">
            <a:avLst/>
          </a:prstGeom>
          <a:solidFill>
            <a:srgbClr val="000000">
              <a:alpha val="40000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sp>
        <p:nvSpPr>
          <p:cNvPr id="88" name="Point one title goes here"/>
          <p:cNvSpPr txBox="1"/>
          <p:nvPr/>
        </p:nvSpPr>
        <p:spPr>
          <a:xfrm>
            <a:off x="1371600" y="5857875"/>
            <a:ext cx="22783800" cy="2000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>
              <a:defRPr sz="5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en-US" sz="6000" dirty="0"/>
              <a:t>Joining the FB </a:t>
            </a:r>
            <a:r>
              <a:rPr lang="en-US" sz="6000" dirty="0" smtClean="0"/>
              <a:t>group</a:t>
            </a:r>
            <a:endParaRPr lang="en-US" sz="60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Line"/>
          <p:cNvSpPr/>
          <p:nvPr/>
        </p:nvSpPr>
        <p:spPr>
          <a:xfrm flipV="1">
            <a:off x="11556999" y="6223000"/>
            <a:ext cx="1270001" cy="1270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sp>
        <p:nvSpPr>
          <p:cNvPr id="91" name="Point one title goes here"/>
          <p:cNvSpPr txBox="1"/>
          <p:nvPr/>
        </p:nvSpPr>
        <p:spPr>
          <a:xfrm>
            <a:off x="4129768" y="1675285"/>
            <a:ext cx="16051532" cy="1067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6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Joining the FB </a:t>
            </a:r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92" name="First discussion point name —  First discussion point explanation and example if necessary.…"/>
          <p:cNvSpPr txBox="1"/>
          <p:nvPr/>
        </p:nvSpPr>
        <p:spPr>
          <a:xfrm>
            <a:off x="1969366" y="3418207"/>
            <a:ext cx="21212222" cy="7723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l">
              <a:lnSpc>
                <a:spcPct val="150000"/>
              </a:lnSpc>
              <a:buSzPct val="75000"/>
              <a:defRPr sz="3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/>
            </a:r>
            <a:br>
              <a:rPr dirty="0"/>
            </a:br>
            <a:endParaRPr dirty="0"/>
          </a:p>
          <a:p>
            <a:pPr marL="304131" indent="-304131" algn="l">
              <a:lnSpc>
                <a:spcPct val="150000"/>
              </a:lnSpc>
              <a:buSzPct val="75000"/>
              <a:buChar char="•"/>
              <a:defRPr sz="3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CA" b="1" dirty="0" smtClean="0"/>
              <a:t>No complaining or negativity of any kind</a:t>
            </a:r>
            <a:endParaRPr lang="en-CA" dirty="0" smtClean="0"/>
          </a:p>
          <a:p>
            <a:pPr marL="304131" indent="-304131" algn="l">
              <a:lnSpc>
                <a:spcPct val="150000"/>
              </a:lnSpc>
              <a:buSzPct val="75000"/>
              <a:buChar char="•"/>
              <a:defRPr sz="3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endParaRPr b="1" dirty="0"/>
          </a:p>
          <a:p>
            <a:pPr marL="304131" indent="-304131" algn="l">
              <a:lnSpc>
                <a:spcPct val="150000"/>
              </a:lnSpc>
              <a:buSzPct val="75000"/>
              <a:buChar char="•"/>
              <a:defRPr sz="3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CA" b="1" dirty="0" smtClean="0"/>
              <a:t>The culture</a:t>
            </a:r>
            <a:r>
              <a:rPr b="1" dirty="0" smtClean="0"/>
              <a:t>— </a:t>
            </a:r>
            <a:r>
              <a:rPr dirty="0" smtClean="0"/>
              <a:t> </a:t>
            </a:r>
            <a:r>
              <a:rPr lang="en-CA" b="1" dirty="0" smtClean="0"/>
              <a:t>Share your experience, knowledge and celebrate </a:t>
            </a:r>
            <a:r>
              <a:rPr lang="en-CA" b="1" dirty="0" smtClean="0"/>
              <a:t>wins </a:t>
            </a:r>
            <a:endParaRPr lang="en-CA" b="1" dirty="0" smtClean="0"/>
          </a:p>
          <a:p>
            <a:pPr algn="l">
              <a:lnSpc>
                <a:spcPct val="150000"/>
              </a:lnSpc>
              <a:buSzPct val="75000"/>
              <a:defRPr sz="3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304131" indent="-304131" algn="l">
              <a:lnSpc>
                <a:spcPct val="150000"/>
              </a:lnSpc>
              <a:buSzPct val="75000"/>
              <a:buFontTx/>
              <a:buChar char="•"/>
              <a:defRPr sz="3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CA" b="1" dirty="0" smtClean="0"/>
              <a:t>Building valuable relationships by participating </a:t>
            </a:r>
            <a:r>
              <a:rPr lang="en-CA" b="1" dirty="0" smtClean="0"/>
              <a:t>in posts and commenting if you have something to share</a:t>
            </a:r>
            <a:endParaRPr lang="en-CA" b="1" dirty="0" smtClean="0"/>
          </a:p>
          <a:p>
            <a:pPr marL="304131" indent="-304131" algn="l">
              <a:lnSpc>
                <a:spcPct val="150000"/>
              </a:lnSpc>
              <a:buSzPct val="75000"/>
              <a:buFontTx/>
              <a:buChar char="•"/>
              <a:defRPr sz="3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CA" b="1" dirty="0"/>
          </a:p>
          <a:p>
            <a:pPr marL="304131" indent="-304131" algn="l">
              <a:lnSpc>
                <a:spcPct val="150000"/>
              </a:lnSpc>
              <a:buSzPct val="75000"/>
              <a:buFontTx/>
              <a:buChar char="•"/>
              <a:defRPr sz="3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CA" b="1" dirty="0" smtClean="0"/>
              <a:t>Asking questions, </a:t>
            </a:r>
            <a:r>
              <a:rPr lang="en-CA" b="1" dirty="0"/>
              <a:t>don</a:t>
            </a:r>
            <a:r>
              <a:rPr lang="mr-IN" b="1" dirty="0"/>
              <a:t>’</a:t>
            </a:r>
            <a:r>
              <a:rPr lang="en-CA" b="1" dirty="0"/>
              <a:t>t tell stories. </a:t>
            </a:r>
          </a:p>
          <a:p>
            <a:pPr algn="l">
              <a:lnSpc>
                <a:spcPct val="150000"/>
              </a:lnSpc>
              <a:buSzPct val="75000"/>
              <a:defRPr sz="3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/>
            </a:r>
            <a:br>
              <a:rPr dirty="0"/>
            </a:br>
            <a:endParaRPr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139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-3617194"/>
            <a:ext cx="24365857" cy="1736067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97" name="Rectangle"/>
          <p:cNvSpPr/>
          <p:nvPr/>
        </p:nvSpPr>
        <p:spPr>
          <a:xfrm>
            <a:off x="0" y="-210443"/>
            <a:ext cx="24426478" cy="13716001"/>
          </a:xfrm>
          <a:prstGeom prst="rect">
            <a:avLst/>
          </a:prstGeom>
          <a:solidFill>
            <a:srgbClr val="000000">
              <a:alpha val="40000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sp>
        <p:nvSpPr>
          <p:cNvPr id="98" name="Point two title goes here"/>
          <p:cNvSpPr txBox="1"/>
          <p:nvPr/>
        </p:nvSpPr>
        <p:spPr>
          <a:xfrm>
            <a:off x="4467163" y="5857875"/>
            <a:ext cx="14230474" cy="2000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>
              <a:defRPr sz="5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6000" dirty="0" smtClean="0"/>
              <a:t>Weekly Q</a:t>
            </a:r>
            <a:r>
              <a:rPr lang="en-US" sz="6000" dirty="0"/>
              <a:t>&amp;A </a:t>
            </a:r>
            <a:r>
              <a:rPr lang="en-US" sz="6000" dirty="0" smtClean="0"/>
              <a:t>Calls</a:t>
            </a:r>
            <a:endParaRPr lang="en-US" sz="60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Line"/>
          <p:cNvSpPr/>
          <p:nvPr/>
        </p:nvSpPr>
        <p:spPr>
          <a:xfrm flipV="1">
            <a:off x="11556999" y="6223000"/>
            <a:ext cx="1270001" cy="1270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sp>
        <p:nvSpPr>
          <p:cNvPr id="101" name="Point two title goes here"/>
          <p:cNvSpPr txBox="1"/>
          <p:nvPr/>
        </p:nvSpPr>
        <p:spPr>
          <a:xfrm>
            <a:off x="4129768" y="1675285"/>
            <a:ext cx="16051532" cy="1067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6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Weekly Q</a:t>
            </a:r>
            <a:r>
              <a:rPr lang="en-US" dirty="0"/>
              <a:t>&amp;A </a:t>
            </a:r>
            <a:r>
              <a:rPr lang="en-US" dirty="0" smtClean="0"/>
              <a:t>Calls</a:t>
            </a:r>
            <a:endParaRPr lang="en-US" dirty="0"/>
          </a:p>
        </p:txBody>
      </p:sp>
      <p:sp>
        <p:nvSpPr>
          <p:cNvPr id="102" name="First discussion point name —  First discussion point explanation and example if necessary.…"/>
          <p:cNvSpPr txBox="1"/>
          <p:nvPr/>
        </p:nvSpPr>
        <p:spPr>
          <a:xfrm>
            <a:off x="1969366" y="4385773"/>
            <a:ext cx="21212222" cy="7723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304131" indent="-304131" algn="l">
              <a:lnSpc>
                <a:spcPct val="150000"/>
              </a:lnSpc>
              <a:buSzPct val="75000"/>
              <a:buChar char="•"/>
              <a:defRPr sz="3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CA" b="1" dirty="0" smtClean="0"/>
              <a:t>Saturday’s 10:00-11:</a:t>
            </a:r>
            <a:r>
              <a:rPr lang="en-CA" b="1" smtClean="0"/>
              <a:t>00 AM and Tuesday’s 6:00-7:00 PM CDT</a:t>
            </a:r>
            <a:endParaRPr lang="en-CA" b="1" dirty="0" smtClean="0"/>
          </a:p>
          <a:p>
            <a:pPr marL="304131" indent="-304131" algn="l">
              <a:lnSpc>
                <a:spcPct val="150000"/>
              </a:lnSpc>
              <a:buSzPct val="75000"/>
              <a:buChar char="•"/>
              <a:defRPr sz="3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CA" b="1" dirty="0"/>
          </a:p>
          <a:p>
            <a:pPr marL="304131" indent="-304131" algn="l">
              <a:lnSpc>
                <a:spcPct val="150000"/>
              </a:lnSpc>
              <a:buSzPct val="75000"/>
              <a:buChar char="•"/>
              <a:defRPr sz="3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CA" b="1" dirty="0" smtClean="0"/>
              <a:t>Asking for help on the calls</a:t>
            </a:r>
            <a:r>
              <a:rPr dirty="0"/>
              <a:t/>
            </a:r>
            <a:br>
              <a:rPr dirty="0"/>
            </a:br>
            <a:endParaRPr dirty="0"/>
          </a:p>
          <a:p>
            <a:pPr marL="304131" indent="-304131" algn="l">
              <a:lnSpc>
                <a:spcPct val="150000"/>
              </a:lnSpc>
              <a:buSzPct val="75000"/>
              <a:buChar char="•"/>
              <a:defRPr sz="3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CA" b="1" dirty="0" smtClean="0"/>
              <a:t>Learning from others mistakes and wins</a:t>
            </a:r>
            <a:r>
              <a:rPr dirty="0"/>
              <a:t/>
            </a:r>
            <a:br>
              <a:rPr dirty="0"/>
            </a:br>
            <a:endParaRPr dirty="0"/>
          </a:p>
          <a:p>
            <a:pPr marL="304131" indent="-304131" algn="l">
              <a:lnSpc>
                <a:spcPct val="150000"/>
              </a:lnSpc>
              <a:buSzPct val="75000"/>
              <a:buChar char="•"/>
              <a:defRPr sz="3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CA" b="1" dirty="0" smtClean="0"/>
              <a:t>Leveraging the calls by implementing the suggestions, knowledge and real life experience  </a:t>
            </a:r>
            <a:r>
              <a:rPr b="1" dirty="0"/>
              <a:t/>
            </a:r>
            <a:br>
              <a:rPr b="1" dirty="0"/>
            </a:br>
            <a:endParaRPr b="1" dirty="0"/>
          </a:p>
          <a:p>
            <a:pPr marL="304131" indent="-304131" algn="l">
              <a:lnSpc>
                <a:spcPct val="150000"/>
              </a:lnSpc>
              <a:buSzPct val="75000"/>
              <a:buChar char="•"/>
              <a:defRPr sz="3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CA" b="1" dirty="0" smtClean="0"/>
              <a:t>Your in the business for yourself, but not by yourself </a:t>
            </a:r>
            <a:r>
              <a:rPr dirty="0"/>
              <a:t/>
            </a:r>
            <a:br>
              <a:rPr dirty="0"/>
            </a:br>
            <a:endParaRPr dirty="0"/>
          </a:p>
          <a:p>
            <a:pPr algn="l">
              <a:lnSpc>
                <a:spcPct val="150000"/>
              </a:lnSpc>
              <a:buSzPct val="75000"/>
              <a:defRPr sz="3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139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32" y="0"/>
            <a:ext cx="14433791" cy="1374348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07" name="Rectangle"/>
          <p:cNvSpPr/>
          <p:nvPr/>
        </p:nvSpPr>
        <p:spPr>
          <a:xfrm>
            <a:off x="-42478" y="-555652"/>
            <a:ext cx="24426478" cy="14271652"/>
          </a:xfrm>
          <a:prstGeom prst="rect">
            <a:avLst/>
          </a:prstGeom>
          <a:solidFill>
            <a:srgbClr val="000000">
              <a:alpha val="40000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sp>
        <p:nvSpPr>
          <p:cNvPr id="108" name="Point three title goes here"/>
          <p:cNvSpPr txBox="1"/>
          <p:nvPr/>
        </p:nvSpPr>
        <p:spPr>
          <a:xfrm>
            <a:off x="4177203" y="5885486"/>
            <a:ext cx="14816719" cy="2000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>
              <a:defRPr sz="5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CA" dirty="0" smtClean="0"/>
              <a:t>Values and Belief’s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Line"/>
          <p:cNvSpPr/>
          <p:nvPr/>
        </p:nvSpPr>
        <p:spPr>
          <a:xfrm flipV="1">
            <a:off x="11556999" y="6223000"/>
            <a:ext cx="1270001" cy="1270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sp>
        <p:nvSpPr>
          <p:cNvPr id="111" name="Point three title goes here"/>
          <p:cNvSpPr txBox="1"/>
          <p:nvPr/>
        </p:nvSpPr>
        <p:spPr>
          <a:xfrm>
            <a:off x="4129768" y="1675285"/>
            <a:ext cx="16051532" cy="1067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6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Values and </a:t>
            </a:r>
            <a:r>
              <a:rPr lang="en-US" dirty="0" smtClean="0"/>
              <a:t>Belief’s</a:t>
            </a:r>
            <a:endParaRPr lang="en-US" dirty="0"/>
          </a:p>
        </p:txBody>
      </p:sp>
      <p:sp>
        <p:nvSpPr>
          <p:cNvPr id="112" name="First discussion point name —  First discussion point explanation and example if necessary.…"/>
          <p:cNvSpPr txBox="1"/>
          <p:nvPr/>
        </p:nvSpPr>
        <p:spPr>
          <a:xfrm>
            <a:off x="1969366" y="4385773"/>
            <a:ext cx="21212222" cy="7030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304131" indent="-304131" algn="l">
              <a:lnSpc>
                <a:spcPct val="150000"/>
              </a:lnSpc>
              <a:buSzPct val="75000"/>
              <a:buChar char="•"/>
              <a:defRPr sz="3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CA" b="1" dirty="0" smtClean="0"/>
              <a:t>Vision</a:t>
            </a:r>
            <a:r>
              <a:rPr b="1" dirty="0" smtClean="0"/>
              <a:t> </a:t>
            </a:r>
            <a:r>
              <a:rPr b="1" dirty="0"/>
              <a:t>— </a:t>
            </a:r>
            <a:r>
              <a:rPr dirty="0"/>
              <a:t> </a:t>
            </a:r>
            <a:r>
              <a:rPr lang="en-CA" dirty="0" smtClean="0"/>
              <a:t>Where you see yourself in the future will determine your daily habits. They need to be in line with your goals.</a:t>
            </a:r>
            <a:r>
              <a:rPr dirty="0"/>
              <a:t/>
            </a:r>
            <a:br>
              <a:rPr dirty="0"/>
            </a:br>
            <a:endParaRPr dirty="0"/>
          </a:p>
          <a:p>
            <a:pPr marL="304131" indent="-304131" algn="l">
              <a:lnSpc>
                <a:spcPct val="150000"/>
              </a:lnSpc>
              <a:buSzPct val="75000"/>
              <a:buChar char="•"/>
              <a:defRPr sz="3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CA" b="1" dirty="0" smtClean="0"/>
              <a:t>Having long term perspective</a:t>
            </a:r>
            <a:r>
              <a:rPr b="1" dirty="0" smtClean="0"/>
              <a:t>— </a:t>
            </a:r>
            <a:r>
              <a:rPr dirty="0" smtClean="0"/>
              <a:t> </a:t>
            </a:r>
            <a:r>
              <a:rPr lang="en-CA" dirty="0" smtClean="0"/>
              <a:t>You need to think of your business with long term perspective</a:t>
            </a:r>
            <a:r>
              <a:rPr dirty="0" smtClean="0"/>
              <a:t>.</a:t>
            </a:r>
            <a:r>
              <a:rPr lang="en-CA" dirty="0" smtClean="0"/>
              <a:t> Failure is only temporary. </a:t>
            </a:r>
            <a:r>
              <a:rPr dirty="0" smtClean="0"/>
              <a:t> </a:t>
            </a:r>
            <a:r>
              <a:rPr dirty="0"/>
              <a:t/>
            </a:r>
            <a:br>
              <a:rPr dirty="0"/>
            </a:br>
            <a:endParaRPr dirty="0"/>
          </a:p>
          <a:p>
            <a:pPr marL="304131" indent="-304131" algn="l">
              <a:lnSpc>
                <a:spcPct val="150000"/>
              </a:lnSpc>
              <a:buSzPct val="75000"/>
              <a:buChar char="•"/>
              <a:defRPr sz="3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CA" b="1" dirty="0" smtClean="0"/>
              <a:t>Working smarter, not harder</a:t>
            </a:r>
            <a:r>
              <a:rPr b="1" dirty="0" smtClean="0"/>
              <a:t>— </a:t>
            </a:r>
            <a:r>
              <a:rPr dirty="0" smtClean="0"/>
              <a:t> </a:t>
            </a:r>
            <a:r>
              <a:rPr lang="en-CA" dirty="0" smtClean="0"/>
              <a:t>Using predictable systems, tools and strategies to grow your business</a:t>
            </a:r>
            <a:r>
              <a:rPr dirty="0" smtClean="0"/>
              <a:t>. </a:t>
            </a:r>
            <a:r>
              <a:rPr b="1" dirty="0"/>
              <a:t/>
            </a:r>
            <a:br>
              <a:rPr b="1" dirty="0"/>
            </a:br>
            <a:endParaRPr b="1" dirty="0"/>
          </a:p>
          <a:p>
            <a:pPr marL="304131" indent="-304131" algn="l">
              <a:lnSpc>
                <a:spcPct val="150000"/>
              </a:lnSpc>
              <a:buSzPct val="75000"/>
              <a:buChar char="•"/>
              <a:defRPr sz="3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CA" b="1" dirty="0" smtClean="0"/>
              <a:t>Focus</a:t>
            </a:r>
            <a:r>
              <a:rPr b="1" dirty="0" smtClean="0"/>
              <a:t>— </a:t>
            </a:r>
            <a:r>
              <a:rPr dirty="0" smtClean="0"/>
              <a:t> </a:t>
            </a:r>
            <a:r>
              <a:rPr lang="en-CA" dirty="0" smtClean="0"/>
              <a:t>Putting all distractions away and learning to say “NO”!</a:t>
            </a:r>
            <a:r>
              <a:rPr dirty="0"/>
              <a:t/>
            </a:r>
            <a:br>
              <a:rPr dirty="0"/>
            </a:br>
            <a:endParaRPr dirty="0"/>
          </a:p>
          <a:p>
            <a:pPr marL="304131" indent="-304131" algn="l">
              <a:lnSpc>
                <a:spcPct val="150000"/>
              </a:lnSpc>
              <a:buSzPct val="75000"/>
              <a:buChar char="•"/>
              <a:defRPr sz="3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CA" b="1" dirty="0" smtClean="0"/>
              <a:t>Persistence</a:t>
            </a:r>
            <a:r>
              <a:rPr b="1" dirty="0" smtClean="0"/>
              <a:t>—</a:t>
            </a:r>
            <a:r>
              <a:rPr lang="en-CA" b="1" dirty="0" smtClean="0"/>
              <a:t> </a:t>
            </a:r>
            <a:r>
              <a:rPr lang="en-CA" dirty="0" smtClean="0"/>
              <a:t>The biggest benefactor to your success will be to keep going when times are good and times are bad.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Line"/>
          <p:cNvSpPr/>
          <p:nvPr/>
        </p:nvSpPr>
        <p:spPr>
          <a:xfrm flipV="1">
            <a:off x="11870321" y="6432084"/>
            <a:ext cx="1270001" cy="127000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sp>
        <p:nvSpPr>
          <p:cNvPr id="88" name="The only three/four things that matter"/>
          <p:cNvSpPr txBox="1"/>
          <p:nvPr/>
        </p:nvSpPr>
        <p:spPr>
          <a:xfrm>
            <a:off x="8026401" y="2941213"/>
            <a:ext cx="13334260" cy="1067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6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The only </a:t>
            </a:r>
            <a:r>
              <a:rPr lang="en-CA" smtClean="0"/>
              <a:t>three</a:t>
            </a:r>
            <a:r>
              <a:rPr smtClean="0"/>
              <a:t> </a:t>
            </a:r>
            <a:r>
              <a:rPr dirty="0"/>
              <a:t>things that matter</a:t>
            </a:r>
          </a:p>
        </p:txBody>
      </p:sp>
      <p:sp>
        <p:nvSpPr>
          <p:cNvPr id="89" name="Square"/>
          <p:cNvSpPr/>
          <p:nvPr/>
        </p:nvSpPr>
        <p:spPr>
          <a:xfrm>
            <a:off x="8816956" y="4861273"/>
            <a:ext cx="3073020" cy="3073020"/>
          </a:xfrm>
          <a:prstGeom prst="rect">
            <a:avLst/>
          </a:prstGeom>
          <a:solidFill>
            <a:srgbClr val="2D68F7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sp>
        <p:nvSpPr>
          <p:cNvPr id="90" name="Leverage point 1"/>
          <p:cNvSpPr txBox="1"/>
          <p:nvPr/>
        </p:nvSpPr>
        <p:spPr>
          <a:xfrm>
            <a:off x="9020839" y="6498617"/>
            <a:ext cx="2665254" cy="528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CA" sz="2500" dirty="0" smtClean="0"/>
              <a:t>Marketing</a:t>
            </a:r>
            <a:endParaRPr sz="2500" dirty="0"/>
          </a:p>
        </p:txBody>
      </p:sp>
      <p:sp>
        <p:nvSpPr>
          <p:cNvPr id="91" name="1"/>
          <p:cNvSpPr txBox="1"/>
          <p:nvPr/>
        </p:nvSpPr>
        <p:spPr>
          <a:xfrm>
            <a:off x="9224722" y="5422324"/>
            <a:ext cx="2257488" cy="858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lnSpc>
                <a:spcPct val="150000"/>
              </a:lnSpc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</a:t>
            </a:r>
          </a:p>
        </p:txBody>
      </p:sp>
      <p:sp>
        <p:nvSpPr>
          <p:cNvPr id="95" name="You will be tempted to do anything other than the work and closing a sale.  Keep it simple and execute on these three things daily."/>
          <p:cNvSpPr txBox="1"/>
          <p:nvPr/>
        </p:nvSpPr>
        <p:spPr>
          <a:xfrm>
            <a:off x="12048527" y="9321586"/>
            <a:ext cx="12806565" cy="1790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lnSpc>
                <a:spcPct val="120000"/>
              </a:lnSpc>
              <a:defRPr sz="3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CA" dirty="0" smtClean="0"/>
              <a:t>“</a:t>
            </a:r>
            <a:r>
              <a:rPr dirty="0" smtClean="0"/>
              <a:t>You </a:t>
            </a:r>
            <a:r>
              <a:rPr dirty="0"/>
              <a:t>will be tempted to do anything other than the work</a:t>
            </a:r>
            <a:br>
              <a:rPr dirty="0"/>
            </a:br>
            <a:r>
              <a:rPr lang="en-CA" dirty="0" smtClean="0"/>
              <a:t>to find deals and </a:t>
            </a:r>
            <a:r>
              <a:rPr dirty="0" smtClean="0"/>
              <a:t>clos</a:t>
            </a:r>
            <a:r>
              <a:rPr lang="en-CA" dirty="0" smtClean="0"/>
              <a:t>e</a:t>
            </a:r>
            <a:r>
              <a:rPr dirty="0" smtClean="0"/>
              <a:t> </a:t>
            </a:r>
            <a:r>
              <a:rPr dirty="0"/>
              <a:t>a </a:t>
            </a:r>
            <a:r>
              <a:rPr lang="en-CA" dirty="0" smtClean="0"/>
              <a:t>lenders</a:t>
            </a:r>
            <a:r>
              <a:rPr dirty="0" smtClean="0"/>
              <a:t>. Keep </a:t>
            </a:r>
            <a:r>
              <a:rPr dirty="0"/>
              <a:t>it simple and execute on these</a:t>
            </a:r>
            <a:br>
              <a:rPr dirty="0"/>
            </a:br>
            <a:r>
              <a:rPr dirty="0"/>
              <a:t>three things </a:t>
            </a:r>
            <a:r>
              <a:rPr dirty="0" smtClean="0"/>
              <a:t>daily</a:t>
            </a:r>
            <a:r>
              <a:rPr lang="en-CA" dirty="0" smtClean="0"/>
              <a:t>"</a:t>
            </a:r>
            <a:r>
              <a:rPr dirty="0" smtClean="0"/>
              <a:t>.</a:t>
            </a:r>
            <a:endParaRPr dirty="0"/>
          </a:p>
        </p:txBody>
      </p:sp>
      <p:sp>
        <p:nvSpPr>
          <p:cNvPr id="97" name="-YOUR NAME"/>
          <p:cNvSpPr txBox="1"/>
          <p:nvPr/>
        </p:nvSpPr>
        <p:spPr>
          <a:xfrm>
            <a:off x="15883421" y="11124811"/>
            <a:ext cx="2645705" cy="682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lnSpc>
                <a:spcPct val="120000"/>
              </a:lnSpc>
              <a:defRPr sz="3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smtClean="0"/>
              <a:t>-</a:t>
            </a:r>
            <a:r>
              <a:rPr lang="en-CA" dirty="0" smtClean="0"/>
              <a:t>Manjit Rukhra</a:t>
            </a:r>
            <a:endParaRPr dirty="0"/>
          </a:p>
        </p:txBody>
      </p:sp>
      <p:sp>
        <p:nvSpPr>
          <p:cNvPr id="98" name="PUT YOUR IMAGE HERE"/>
          <p:cNvSpPr txBox="1"/>
          <p:nvPr/>
        </p:nvSpPr>
        <p:spPr>
          <a:xfrm>
            <a:off x="1727200" y="8274377"/>
            <a:ext cx="6834011" cy="6828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lnSpc>
                <a:spcPct val="120000"/>
              </a:lnSpc>
              <a:defRPr sz="30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   PUT YOUR IMAGE HERE   </a:t>
            </a:r>
          </a:p>
        </p:txBody>
      </p:sp>
      <p:sp>
        <p:nvSpPr>
          <p:cNvPr id="99" name="Line"/>
          <p:cNvSpPr/>
          <p:nvPr/>
        </p:nvSpPr>
        <p:spPr>
          <a:xfrm flipV="1">
            <a:off x="15691444" y="6432084"/>
            <a:ext cx="1270001" cy="127000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sp>
        <p:nvSpPr>
          <p:cNvPr id="100" name="Square"/>
          <p:cNvSpPr/>
          <p:nvPr/>
        </p:nvSpPr>
        <p:spPr>
          <a:xfrm>
            <a:off x="12638079" y="4861273"/>
            <a:ext cx="3073020" cy="3073020"/>
          </a:xfrm>
          <a:prstGeom prst="rect">
            <a:avLst/>
          </a:prstGeom>
          <a:solidFill>
            <a:srgbClr val="2D68F7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sp>
        <p:nvSpPr>
          <p:cNvPr id="101" name="Leverage point 2"/>
          <p:cNvSpPr txBox="1"/>
          <p:nvPr/>
        </p:nvSpPr>
        <p:spPr>
          <a:xfrm>
            <a:off x="12841962" y="6498617"/>
            <a:ext cx="2665254" cy="528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CA" sz="2500" dirty="0" smtClean="0"/>
              <a:t>Analyzing</a:t>
            </a:r>
            <a:endParaRPr sz="2500" dirty="0"/>
          </a:p>
        </p:txBody>
      </p:sp>
      <p:sp>
        <p:nvSpPr>
          <p:cNvPr id="102" name="2"/>
          <p:cNvSpPr txBox="1"/>
          <p:nvPr/>
        </p:nvSpPr>
        <p:spPr>
          <a:xfrm>
            <a:off x="13045845" y="5422324"/>
            <a:ext cx="2257487" cy="858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lnSpc>
                <a:spcPct val="150000"/>
              </a:lnSpc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</a:t>
            </a:r>
          </a:p>
        </p:txBody>
      </p:sp>
      <p:sp>
        <p:nvSpPr>
          <p:cNvPr id="103" name="Line"/>
          <p:cNvSpPr/>
          <p:nvPr/>
        </p:nvSpPr>
        <p:spPr>
          <a:xfrm flipV="1">
            <a:off x="19512567" y="6432084"/>
            <a:ext cx="1270001" cy="127000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sp>
        <p:nvSpPr>
          <p:cNvPr id="104" name="Square"/>
          <p:cNvSpPr/>
          <p:nvPr/>
        </p:nvSpPr>
        <p:spPr>
          <a:xfrm>
            <a:off x="16459202" y="4861273"/>
            <a:ext cx="3073021" cy="3073020"/>
          </a:xfrm>
          <a:prstGeom prst="rect">
            <a:avLst/>
          </a:prstGeom>
          <a:solidFill>
            <a:srgbClr val="2D68F7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sp>
        <p:nvSpPr>
          <p:cNvPr id="105" name="Leverage point 3"/>
          <p:cNvSpPr txBox="1"/>
          <p:nvPr/>
        </p:nvSpPr>
        <p:spPr>
          <a:xfrm>
            <a:off x="16663085" y="6498617"/>
            <a:ext cx="2665254" cy="528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CA" sz="2500" dirty="0" smtClean="0"/>
              <a:t>Funding</a:t>
            </a:r>
          </a:p>
        </p:txBody>
      </p:sp>
      <p:sp>
        <p:nvSpPr>
          <p:cNvPr id="106" name="3"/>
          <p:cNvSpPr txBox="1"/>
          <p:nvPr/>
        </p:nvSpPr>
        <p:spPr>
          <a:xfrm>
            <a:off x="16866968" y="5422324"/>
            <a:ext cx="2257488" cy="858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lnSpc>
                <a:spcPct val="150000"/>
              </a:lnSpc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3</a:t>
            </a:r>
          </a:p>
        </p:txBody>
      </p:sp>
      <p:sp>
        <p:nvSpPr>
          <p:cNvPr id="107" name="Line"/>
          <p:cNvSpPr/>
          <p:nvPr/>
        </p:nvSpPr>
        <p:spPr>
          <a:xfrm flipV="1">
            <a:off x="23333690" y="6432084"/>
            <a:ext cx="1270001" cy="127000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sp>
        <p:nvSpPr>
          <p:cNvPr id="109" name="Leverage point 4"/>
          <p:cNvSpPr txBox="1"/>
          <p:nvPr/>
        </p:nvSpPr>
        <p:spPr>
          <a:xfrm>
            <a:off x="20484208" y="6498617"/>
            <a:ext cx="2665254" cy="426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Leverage point 4</a:t>
            </a:r>
          </a:p>
        </p:txBody>
      </p:sp>
      <p:sp>
        <p:nvSpPr>
          <p:cNvPr id="110" name="4"/>
          <p:cNvSpPr txBox="1"/>
          <p:nvPr/>
        </p:nvSpPr>
        <p:spPr>
          <a:xfrm>
            <a:off x="20688090" y="5422324"/>
            <a:ext cx="2257488" cy="858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lnSpc>
                <a:spcPct val="150000"/>
              </a:lnSpc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4</a:t>
            </a:r>
          </a:p>
        </p:txBody>
      </p:sp>
      <p:pic>
        <p:nvPicPr>
          <p:cNvPr id="2" name="Picture 1" descr="m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3390900"/>
            <a:ext cx="60579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703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171</Words>
  <Application>Microsoft Macintosh PowerPoint</Application>
  <PresentationFormat>Custom</PresentationFormat>
  <Paragraphs>53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Black</vt:lpstr>
      <vt:lpstr>Building each piece in order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Title Goes Here</dc:title>
  <cp:lastModifiedBy>Manjit Rukhra</cp:lastModifiedBy>
  <cp:revision>29</cp:revision>
  <dcterms:modified xsi:type="dcterms:W3CDTF">2019-10-25T15:40:56Z</dcterms:modified>
</cp:coreProperties>
</file>