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7" r:id="rId2"/>
    <p:sldId id="272" r:id="rId3"/>
    <p:sldId id="258" r:id="rId4"/>
    <p:sldId id="259" r:id="rId5"/>
    <p:sldId id="260" r:id="rId6"/>
    <p:sldId id="262" r:id="rId7"/>
    <p:sldId id="264" r:id="rId8"/>
    <p:sldId id="265" r:id="rId9"/>
    <p:sldId id="266" r:id="rId10"/>
    <p:sldId id="270" r:id="rId11"/>
    <p:sldId id="271"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928" y="-96"/>
      </p:cViewPr>
      <p:guideLst>
        <p:guide orient="horz" pos="4320"/>
        <p:guide pos="76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 name="Shape 71"/>
          <p:cNvSpPr>
            <a:spLocks noGrp="1" noRot="1" noChangeAspect="1"/>
          </p:cNvSpPr>
          <p:nvPr>
            <p:ph type="sldImg"/>
          </p:nvPr>
        </p:nvSpPr>
        <p:spPr>
          <a:xfrm>
            <a:off x="1143000" y="685800"/>
            <a:ext cx="4572000" cy="3429000"/>
          </a:xfrm>
          <a:prstGeom prst="rect">
            <a:avLst/>
          </a:prstGeom>
        </p:spPr>
        <p:txBody>
          <a:bodyPr/>
          <a:lstStyle/>
          <a:p>
            <a:endParaRPr/>
          </a:p>
        </p:txBody>
      </p:sp>
      <p:sp>
        <p:nvSpPr>
          <p:cNvPr id="72" name="Shape 7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7665015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pic>
        <p:nvPicPr>
          <p:cNvPr id="30" name="logo_black.png" descr="logo_black.png"/>
          <p:cNvPicPr>
            <a:picLocks noChangeAspect="1"/>
          </p:cNvPicPr>
          <p:nvPr/>
        </p:nvPicPr>
        <p:blipFill>
          <a:blip r:embed="rId2">
            <a:extLst/>
          </a:blip>
          <a:stretch>
            <a:fillRect/>
          </a:stretch>
        </p:blipFill>
        <p:spPr>
          <a:xfrm>
            <a:off x="369248" y="13035472"/>
            <a:ext cx="2188446" cy="442346"/>
          </a:xfrm>
          <a:prstGeom prst="rect">
            <a:avLst/>
          </a:prstGeom>
          <a:ln w="12700">
            <a:miter lim="400000"/>
          </a:ln>
        </p:spPr>
      </p:pic>
      <p:sp>
        <p:nvSpPr>
          <p:cNvPr id="31"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solidFill>
                  <a:srgbClr val="000000"/>
                </a:solidFill>
              </a:defRPr>
            </a:pPr>
            <a:endParaRPr/>
          </a:p>
        </p:txBody>
      </p:sp>
      <p:sp>
        <p:nvSpPr>
          <p:cNvPr id="32" name="Rectangle"/>
          <p:cNvSpPr/>
          <p:nvPr/>
        </p:nvSpPr>
        <p:spPr>
          <a:xfrm>
            <a:off x="-99323" y="-18056"/>
            <a:ext cx="24509713" cy="50451"/>
          </a:xfrm>
          <a:prstGeom prst="rect">
            <a:avLst/>
          </a:prstGeom>
          <a:solidFill>
            <a:srgbClr val="000000"/>
          </a:solidFill>
          <a:ln w="12700">
            <a:miter lim="400000"/>
          </a:ln>
        </p:spPr>
        <p:txBody>
          <a:bodyPr lIns="71437" tIns="71437" rIns="71437" bIns="71437" anchor="ctr"/>
          <a:lstStyle/>
          <a:p>
            <a:pPr>
              <a:defRPr sz="3600">
                <a:solidFill>
                  <a:srgbClr val="000000"/>
                </a:solidFill>
              </a:defRPr>
            </a:pPr>
            <a:endParaRPr/>
          </a:p>
        </p:txBody>
      </p:sp>
      <p:sp>
        <p:nvSpPr>
          <p:cNvPr id="33" name="Rectangle"/>
          <p:cNvSpPr/>
          <p:nvPr/>
        </p:nvSpPr>
        <p:spPr>
          <a:xfrm>
            <a:off x="-62857" y="13683605"/>
            <a:ext cx="24509713" cy="50450"/>
          </a:xfrm>
          <a:prstGeom prst="rect">
            <a:avLst/>
          </a:prstGeom>
          <a:solidFill>
            <a:srgbClr val="000000"/>
          </a:solidFill>
          <a:ln w="12700">
            <a:miter lim="400000"/>
          </a:ln>
        </p:spPr>
        <p:txBody>
          <a:bodyPr lIns="71437" tIns="71437" rIns="71437" bIns="71437" anchor="ctr"/>
          <a:lstStyle/>
          <a:p>
            <a:pPr>
              <a:defRPr sz="3600">
                <a:solidFill>
                  <a:srgbClr val="000000"/>
                </a:solidFill>
              </a:defRPr>
            </a:pPr>
            <a:endParaRPr/>
          </a:p>
        </p:txBody>
      </p:sp>
      <p:sp>
        <p:nvSpPr>
          <p:cNvPr id="34" name="Rectangle"/>
          <p:cNvSpPr/>
          <p:nvPr/>
        </p:nvSpPr>
        <p:spPr>
          <a:xfrm>
            <a:off x="24360089" y="-29169"/>
            <a:ext cx="57290" cy="13774337"/>
          </a:xfrm>
          <a:prstGeom prst="rect">
            <a:avLst/>
          </a:prstGeom>
          <a:solidFill>
            <a:srgbClr val="000000"/>
          </a:solidFill>
          <a:ln w="12700">
            <a:miter lim="400000"/>
          </a:ln>
        </p:spPr>
        <p:txBody>
          <a:bodyPr lIns="71437" tIns="71437" rIns="71437" bIns="71437" anchor="ctr"/>
          <a:lstStyle/>
          <a:p>
            <a:pPr>
              <a:defRPr sz="3600">
                <a:solidFill>
                  <a:srgbClr val="000000"/>
                </a:solidFill>
              </a:defRPr>
            </a:pPr>
            <a:endParaRPr/>
          </a:p>
        </p:txBody>
      </p:sp>
      <p:sp>
        <p:nvSpPr>
          <p:cNvPr id="35" name="Rectangle"/>
          <p:cNvSpPr/>
          <p:nvPr/>
        </p:nvSpPr>
        <p:spPr>
          <a:xfrm>
            <a:off x="-46079" y="-29169"/>
            <a:ext cx="57290" cy="13774337"/>
          </a:xfrm>
          <a:prstGeom prst="rect">
            <a:avLst/>
          </a:prstGeom>
          <a:solidFill>
            <a:srgbClr val="000000"/>
          </a:solidFill>
          <a:ln w="12700">
            <a:miter lim="400000"/>
          </a:ln>
        </p:spPr>
        <p:txBody>
          <a:bodyPr lIns="71437" tIns="71437" rIns="71437" bIns="71437" anchor="ctr"/>
          <a:lstStyle/>
          <a:p>
            <a:pPr>
              <a:defRPr sz="3600">
                <a:solidFill>
                  <a:srgbClr val="000000"/>
                </a:solidFill>
              </a:defRPr>
            </a:pPr>
            <a:endParaRPr/>
          </a:p>
        </p:txBody>
      </p:sp>
      <p:sp>
        <p:nvSpPr>
          <p:cNvPr id="36" name="Consulting Accelerator™"/>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Copyright Klim Type Foundry"/>
                <a:ea typeface="Copyright Klim Type Foundry"/>
                <a:cs typeface="Copyright Klim Type Foundry"/>
                <a:sym typeface="Copyright Klim Type Foundry"/>
              </a:defRPr>
            </a:lvl1pPr>
          </a:lstStyle>
          <a:p>
            <a:r>
              <a:t>Consulting Accelerator™</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pic>
        <p:nvPicPr>
          <p:cNvPr id="44" name="logo_black.png" descr="logo_black.png"/>
          <p:cNvPicPr>
            <a:picLocks noChangeAspect="1"/>
          </p:cNvPicPr>
          <p:nvPr/>
        </p:nvPicPr>
        <p:blipFill>
          <a:blip r:embed="rId2">
            <a:extLst/>
          </a:blip>
          <a:stretch>
            <a:fillRect/>
          </a:stretch>
        </p:blipFill>
        <p:spPr>
          <a:xfrm>
            <a:off x="369248" y="13035472"/>
            <a:ext cx="2188446" cy="442346"/>
          </a:xfrm>
          <a:prstGeom prst="rect">
            <a:avLst/>
          </a:prstGeom>
          <a:ln w="12700">
            <a:miter lim="400000"/>
          </a:ln>
        </p:spPr>
      </p:pic>
      <p:sp>
        <p:nvSpPr>
          <p:cNvPr id="45"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46" name="Rectangle"/>
          <p:cNvSpPr/>
          <p:nvPr/>
        </p:nvSpPr>
        <p:spPr>
          <a:xfrm>
            <a:off x="-99323" y="-18056"/>
            <a:ext cx="24509713" cy="50451"/>
          </a:xfrm>
          <a:prstGeom prst="rect">
            <a:avLst/>
          </a:prstGeom>
          <a:solidFill>
            <a:srgbClr val="000000"/>
          </a:solidFill>
          <a:ln w="12700">
            <a:miter lim="400000"/>
          </a:ln>
        </p:spPr>
        <p:txBody>
          <a:bodyPr lIns="71437" tIns="71437" rIns="71437" bIns="71437" anchor="ctr"/>
          <a:lstStyle/>
          <a:p>
            <a:pPr>
              <a:defRPr sz="3600"/>
            </a:pPr>
            <a:endParaRPr/>
          </a:p>
        </p:txBody>
      </p:sp>
      <p:sp>
        <p:nvSpPr>
          <p:cNvPr id="47" name="Rectangle"/>
          <p:cNvSpPr/>
          <p:nvPr/>
        </p:nvSpPr>
        <p:spPr>
          <a:xfrm>
            <a:off x="-62857" y="13683605"/>
            <a:ext cx="24509713" cy="50450"/>
          </a:xfrm>
          <a:prstGeom prst="rect">
            <a:avLst/>
          </a:prstGeom>
          <a:solidFill>
            <a:srgbClr val="000000"/>
          </a:solidFill>
          <a:ln w="12700">
            <a:miter lim="400000"/>
          </a:ln>
        </p:spPr>
        <p:txBody>
          <a:bodyPr lIns="71437" tIns="71437" rIns="71437" bIns="71437" anchor="ctr"/>
          <a:lstStyle/>
          <a:p>
            <a:pPr>
              <a:defRPr sz="3600"/>
            </a:pPr>
            <a:endParaRPr/>
          </a:p>
        </p:txBody>
      </p:sp>
      <p:sp>
        <p:nvSpPr>
          <p:cNvPr id="48" name="Rectangle"/>
          <p:cNvSpPr/>
          <p:nvPr/>
        </p:nvSpPr>
        <p:spPr>
          <a:xfrm>
            <a:off x="24360089" y="-29169"/>
            <a:ext cx="57290" cy="13774337"/>
          </a:xfrm>
          <a:prstGeom prst="rect">
            <a:avLst/>
          </a:prstGeom>
          <a:solidFill>
            <a:srgbClr val="000000"/>
          </a:solidFill>
          <a:ln w="12700">
            <a:miter lim="400000"/>
          </a:ln>
        </p:spPr>
        <p:txBody>
          <a:bodyPr lIns="71437" tIns="71437" rIns="71437" bIns="71437" anchor="ctr"/>
          <a:lstStyle/>
          <a:p>
            <a:pPr>
              <a:defRPr sz="3600"/>
            </a:pPr>
            <a:endParaRPr/>
          </a:p>
        </p:txBody>
      </p:sp>
      <p:sp>
        <p:nvSpPr>
          <p:cNvPr id="49" name="Rectangle"/>
          <p:cNvSpPr/>
          <p:nvPr/>
        </p:nvSpPr>
        <p:spPr>
          <a:xfrm>
            <a:off x="-46079" y="-29169"/>
            <a:ext cx="57290" cy="13774337"/>
          </a:xfrm>
          <a:prstGeom prst="rect">
            <a:avLst/>
          </a:prstGeom>
          <a:solidFill>
            <a:srgbClr val="000000"/>
          </a:solidFill>
          <a:ln w="12700">
            <a:miter lim="400000"/>
          </a:ln>
        </p:spPr>
        <p:txBody>
          <a:bodyPr lIns="71437" tIns="71437" rIns="71437" bIns="71437" anchor="ctr"/>
          <a:lstStyle/>
          <a:p>
            <a:pPr>
              <a:defRPr sz="3600"/>
            </a:pPr>
            <a:endParaRPr/>
          </a:p>
        </p:txBody>
      </p:sp>
      <p:sp>
        <p:nvSpPr>
          <p:cNvPr id="50" name="Uplevel Consulting™"/>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Copyright Klim Type Foundry"/>
                <a:ea typeface="Copyright Klim Type Foundry"/>
                <a:cs typeface="Copyright Klim Type Foundry"/>
                <a:sym typeface="Copyright Klim Type Foundry"/>
              </a:defRPr>
            </a:lvl1pPr>
          </a:lstStyle>
          <a:p>
            <a:r>
              <a:t>Uplevel Consulting™</a:t>
            </a: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pic>
        <p:nvPicPr>
          <p:cNvPr id="58" name="logo_black.png" descr="logo_black.png"/>
          <p:cNvPicPr>
            <a:picLocks noChangeAspect="1"/>
          </p:cNvPicPr>
          <p:nvPr/>
        </p:nvPicPr>
        <p:blipFill>
          <a:blip r:embed="rId2">
            <a:extLst/>
          </a:blip>
          <a:stretch>
            <a:fillRect/>
          </a:stretch>
        </p:blipFill>
        <p:spPr>
          <a:xfrm>
            <a:off x="369248" y="13035472"/>
            <a:ext cx="2188446" cy="442346"/>
          </a:xfrm>
          <a:prstGeom prst="rect">
            <a:avLst/>
          </a:prstGeom>
          <a:ln w="12700">
            <a:miter lim="400000"/>
          </a:ln>
        </p:spPr>
      </p:pic>
      <p:sp>
        <p:nvSpPr>
          <p:cNvPr id="59"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60" name="Rectangle"/>
          <p:cNvSpPr/>
          <p:nvPr/>
        </p:nvSpPr>
        <p:spPr>
          <a:xfrm>
            <a:off x="-99323" y="-18056"/>
            <a:ext cx="24509713" cy="50451"/>
          </a:xfrm>
          <a:prstGeom prst="rect">
            <a:avLst/>
          </a:prstGeom>
          <a:solidFill>
            <a:srgbClr val="000000"/>
          </a:solidFill>
          <a:ln w="12700">
            <a:miter lim="400000"/>
          </a:ln>
        </p:spPr>
        <p:txBody>
          <a:bodyPr lIns="71437" tIns="71437" rIns="71437" bIns="71437" anchor="ctr"/>
          <a:lstStyle/>
          <a:p>
            <a:pPr>
              <a:defRPr sz="3600"/>
            </a:pPr>
            <a:endParaRPr/>
          </a:p>
        </p:txBody>
      </p:sp>
      <p:sp>
        <p:nvSpPr>
          <p:cNvPr id="61" name="Rectangle"/>
          <p:cNvSpPr/>
          <p:nvPr/>
        </p:nvSpPr>
        <p:spPr>
          <a:xfrm>
            <a:off x="-62857" y="13683605"/>
            <a:ext cx="24509713" cy="50450"/>
          </a:xfrm>
          <a:prstGeom prst="rect">
            <a:avLst/>
          </a:prstGeom>
          <a:solidFill>
            <a:srgbClr val="000000"/>
          </a:solidFill>
          <a:ln w="12700">
            <a:miter lim="400000"/>
          </a:ln>
        </p:spPr>
        <p:txBody>
          <a:bodyPr lIns="71437" tIns="71437" rIns="71437" bIns="71437" anchor="ctr"/>
          <a:lstStyle/>
          <a:p>
            <a:pPr>
              <a:defRPr sz="3600"/>
            </a:pPr>
            <a:endParaRPr/>
          </a:p>
        </p:txBody>
      </p:sp>
      <p:sp>
        <p:nvSpPr>
          <p:cNvPr id="62" name="Rectangle"/>
          <p:cNvSpPr/>
          <p:nvPr/>
        </p:nvSpPr>
        <p:spPr>
          <a:xfrm>
            <a:off x="24360089" y="-29169"/>
            <a:ext cx="57290" cy="13774337"/>
          </a:xfrm>
          <a:prstGeom prst="rect">
            <a:avLst/>
          </a:prstGeom>
          <a:solidFill>
            <a:srgbClr val="000000"/>
          </a:solidFill>
          <a:ln w="12700">
            <a:miter lim="400000"/>
          </a:ln>
        </p:spPr>
        <p:txBody>
          <a:bodyPr lIns="71437" tIns="71437" rIns="71437" bIns="71437" anchor="ctr"/>
          <a:lstStyle/>
          <a:p>
            <a:pPr>
              <a:defRPr sz="3600"/>
            </a:pPr>
            <a:endParaRPr/>
          </a:p>
        </p:txBody>
      </p:sp>
      <p:sp>
        <p:nvSpPr>
          <p:cNvPr id="63" name="Rectangle"/>
          <p:cNvSpPr/>
          <p:nvPr/>
        </p:nvSpPr>
        <p:spPr>
          <a:xfrm>
            <a:off x="-46079" y="-29169"/>
            <a:ext cx="57290" cy="13774337"/>
          </a:xfrm>
          <a:prstGeom prst="rect">
            <a:avLst/>
          </a:prstGeom>
          <a:solidFill>
            <a:srgbClr val="000000"/>
          </a:solidFill>
          <a:ln w="12700">
            <a:miter lim="400000"/>
          </a:ln>
        </p:spPr>
        <p:txBody>
          <a:bodyPr lIns="71437" tIns="71437" rIns="71437" bIns="71437" anchor="ctr"/>
          <a:lstStyle/>
          <a:p>
            <a:pPr>
              <a:defRPr sz="3600"/>
            </a:pPr>
            <a:endParaRPr/>
          </a:p>
        </p:txBody>
      </p:sp>
      <p:sp>
        <p:nvSpPr>
          <p:cNvPr id="64" name="Consulting Accelerator™"/>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Copyright Klim Type Foundry"/>
                <a:ea typeface="Copyright Klim Type Foundry"/>
                <a:cs typeface="Copyright Klim Type Foundry"/>
                <a:sym typeface="Copyright Klim Type Foundry"/>
              </a:defRPr>
            </a:lvl1pPr>
          </a:lstStyle>
          <a:p>
            <a:r>
              <a:t>Consulting Accelerator™</a:t>
            </a:r>
          </a:p>
        </p:txBody>
      </p:sp>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3" name="YOUR PROGRAM NAME ™"/>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Arial"/>
                <a:ea typeface="Arial"/>
                <a:cs typeface="Arial"/>
                <a:sym typeface="Arial"/>
              </a:defRPr>
            </a:lvl1pPr>
          </a:lstStyle>
          <a:p>
            <a:r>
              <a:rPr lang="en-CA" dirty="0" smtClean="0"/>
              <a:t>RAISE</a:t>
            </a:r>
            <a:r>
              <a:rPr lang="en-CA" baseline="0" dirty="0" smtClean="0"/>
              <a:t> PRIVATE FUNDS</a:t>
            </a:r>
            <a:r>
              <a:rPr dirty="0" smtClean="0"/>
              <a:t> </a:t>
            </a:r>
            <a:r>
              <a:rPr dirty="0"/>
              <a:t>™</a:t>
            </a:r>
          </a:p>
        </p:txBody>
      </p:sp>
      <p:sp>
        <p:nvSpPr>
          <p:cNvPr id="4" name="YOUR LOGO"/>
          <p:cNvSpPr txBox="1"/>
          <p:nvPr/>
        </p:nvSpPr>
        <p:spPr>
          <a:xfrm>
            <a:off x="1391335" y="12946666"/>
            <a:ext cx="144269" cy="605934"/>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b="1">
                <a:solidFill>
                  <a:srgbClr val="000000"/>
                </a:solidFill>
                <a:latin typeface="Helvetica"/>
                <a:ea typeface="Helvetica"/>
                <a:cs typeface="Helvetica"/>
                <a:sym typeface="Helvetica"/>
              </a:defRPr>
            </a:lvl1pPr>
          </a:lstStyle>
          <a:p>
            <a:endParaRPr dirty="0"/>
          </a:p>
        </p:txBody>
      </p:sp>
      <p:sp>
        <p:nvSpPr>
          <p:cNvPr id="5" name="Title Text"/>
          <p:cNvSpPr txBox="1">
            <a:spLocks noGrp="1"/>
          </p:cNvSpPr>
          <p:nvPr>
            <p:ph type="title"/>
          </p:nvPr>
        </p:nvSpPr>
        <p:spPr>
          <a:xfrm>
            <a:off x="4387453" y="357187"/>
            <a:ext cx="15609094" cy="303609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t>Title Text</a:t>
            </a:r>
          </a:p>
        </p:txBody>
      </p:sp>
      <p:sp>
        <p:nvSpPr>
          <p:cNvPr id="6" name="Body Level One…"/>
          <p:cNvSpPr txBox="1">
            <a:spLocks noGrp="1"/>
          </p:cNvSpPr>
          <p:nvPr>
            <p:ph type="body" idx="1"/>
          </p:nvPr>
        </p:nvSpPr>
        <p:spPr>
          <a:xfrm>
            <a:off x="4387453" y="3643312"/>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 name="Slide Number"/>
          <p:cNvSpPr txBox="1">
            <a:spLocks noGrp="1"/>
          </p:cNvSpPr>
          <p:nvPr>
            <p:ph type="sldNum" sz="quarter" idx="2"/>
          </p:nvPr>
        </p:nvSpPr>
        <p:spPr>
          <a:xfrm>
            <a:off x="11935814" y="1301948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pic>
        <p:nvPicPr>
          <p:cNvPr id="8" name="Picture 7" descr="RPF logo.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2230693"/>
            <a:ext cx="3076845" cy="1299967"/>
          </a:xfrm>
          <a:prstGeom prst="rect">
            <a:avLst/>
          </a:prstGeom>
        </p:spPr>
      </p:pic>
    </p:spTree>
  </p:cSld>
  <p:clrMap bg1="dk1" tx1="lt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ransition xmlns:p14="http://schemas.microsoft.com/office/powerpoint/2010/mai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9pPr>
    </p:titleStyle>
    <p:bodyStyle>
      <a:lvl1pPr marL="608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1pPr>
      <a:lvl2pPr marL="10527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2pPr>
      <a:lvl3pPr marL="1497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3pPr>
      <a:lvl4pPr marL="19417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4pPr>
      <a:lvl5pPr marL="2386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5pPr>
      <a:lvl6pPr marL="28307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6pPr>
      <a:lvl7pPr marL="3275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7pPr>
      <a:lvl8pPr marL="37197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8pPr>
      <a:lvl9pPr marL="4164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81" name="Here’s what we’re going to cover"/>
          <p:cNvSpPr txBox="1"/>
          <p:nvPr/>
        </p:nvSpPr>
        <p:spPr>
          <a:xfrm>
            <a:off x="4129768" y="1680446"/>
            <a:ext cx="16051532" cy="105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6000" b="1">
                <a:solidFill>
                  <a:srgbClr val="000000"/>
                </a:solidFill>
                <a:latin typeface="Helvetica"/>
                <a:ea typeface="Helvetica"/>
                <a:cs typeface="Helvetica"/>
                <a:sym typeface="Helvetica"/>
              </a:defRPr>
            </a:lvl1pPr>
          </a:lstStyle>
          <a:p>
            <a:endParaRPr dirty="0"/>
          </a:p>
        </p:txBody>
      </p:sp>
      <p:sp>
        <p:nvSpPr>
          <p:cNvPr id="82" name="Point one…"/>
          <p:cNvSpPr txBox="1"/>
          <p:nvPr/>
        </p:nvSpPr>
        <p:spPr>
          <a:xfrm>
            <a:off x="2287910" y="4637892"/>
            <a:ext cx="19735248" cy="68287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304131" indent="-304131" algn="l">
              <a:lnSpc>
                <a:spcPct val="120000"/>
              </a:lnSpc>
              <a:buSzPct val="75000"/>
              <a:buChar char="•"/>
              <a:defRPr sz="3000">
                <a:solidFill>
                  <a:srgbClr val="53585F"/>
                </a:solidFill>
                <a:latin typeface="Arial"/>
                <a:ea typeface="Arial"/>
                <a:cs typeface="Arial"/>
                <a:sym typeface="Arial"/>
              </a:defRPr>
            </a:pPr>
            <a:endParaRPr dirty="0"/>
          </a:p>
        </p:txBody>
      </p:sp>
      <p:pic>
        <p:nvPicPr>
          <p:cNvPr id="2" name="Picture 1" descr="contractor hiring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4493983" cy="13716000"/>
          </a:xfrm>
          <a:prstGeom prst="rect">
            <a:avLst/>
          </a:prstGeom>
        </p:spPr>
      </p:pic>
      <p:sp>
        <p:nvSpPr>
          <p:cNvPr id="6" name="Rectangle"/>
          <p:cNvSpPr/>
          <p:nvPr/>
        </p:nvSpPr>
        <p:spPr>
          <a:xfrm>
            <a:off x="-1" y="0"/>
            <a:ext cx="24384000" cy="13844703"/>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7" name="Module Title Goes Here"/>
          <p:cNvSpPr txBox="1">
            <a:spLocks/>
          </p:cNvSpPr>
          <p:nvPr/>
        </p:nvSpPr>
        <p:spPr>
          <a:xfrm>
            <a:off x="5763616" y="5857875"/>
            <a:ext cx="12856768"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marL="0" marR="0" indent="0" algn="ctr" defTabSz="821531" rtl="0" latinLnBrk="0">
              <a:lnSpc>
                <a:spcPct val="100000"/>
              </a:lnSpc>
              <a:spcBef>
                <a:spcPts val="0"/>
              </a:spcBef>
              <a:spcAft>
                <a:spcPts val="0"/>
              </a:spcAft>
              <a:buClrTx/>
              <a:buSzTx/>
              <a:buFontTx/>
              <a:buNone/>
              <a:tabLst/>
              <a:defRPr sz="5600" b="1" i="0" u="none" strike="noStrike" cap="none" spc="0" baseline="0">
                <a:ln>
                  <a:noFill/>
                </a:ln>
                <a:solidFill>
                  <a:srgbClr val="FFFFFF"/>
                </a:solidFill>
                <a:uFillTx/>
                <a:latin typeface="Helvetica"/>
                <a:ea typeface="Helvetica"/>
                <a:cs typeface="Helvetica"/>
                <a:sym typeface="Helvetica"/>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9pPr>
          </a:lstStyle>
          <a:p>
            <a:r>
              <a:rPr lang="en-US" dirty="0" smtClean="0"/>
              <a:t>The Contractor hiring process </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145" name="Here’s your action items"/>
          <p:cNvSpPr txBox="1"/>
          <p:nvPr/>
        </p:nvSpPr>
        <p:spPr>
          <a:xfrm>
            <a:off x="4129768" y="1680446"/>
            <a:ext cx="16051532" cy="105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6000" b="1">
                <a:solidFill>
                  <a:srgbClr val="000000"/>
                </a:solidFill>
                <a:latin typeface="Helvetica"/>
                <a:ea typeface="Helvetica"/>
                <a:cs typeface="Helvetica"/>
                <a:sym typeface="Helvetica"/>
              </a:defRPr>
            </a:lvl1pPr>
          </a:lstStyle>
          <a:p>
            <a:r>
              <a:t>Here’s your action items</a:t>
            </a:r>
          </a:p>
        </p:txBody>
      </p:sp>
      <p:sp>
        <p:nvSpPr>
          <p:cNvPr id="146" name="Action item one name — Explain what it is here.…"/>
          <p:cNvSpPr txBox="1"/>
          <p:nvPr/>
        </p:nvSpPr>
        <p:spPr>
          <a:xfrm>
            <a:off x="2287910" y="3647292"/>
            <a:ext cx="19735248" cy="841576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521368" indent="-521368" algn="l">
              <a:lnSpc>
                <a:spcPct val="150000"/>
              </a:lnSpc>
              <a:buSzPct val="100000"/>
              <a:buAutoNum type="arabicPeriod"/>
              <a:defRPr sz="3000" b="1">
                <a:solidFill>
                  <a:srgbClr val="53585F"/>
                </a:solidFill>
                <a:latin typeface="Arial"/>
                <a:ea typeface="Arial"/>
                <a:cs typeface="Arial"/>
                <a:sym typeface="Arial"/>
              </a:defRPr>
            </a:pPr>
            <a:r>
              <a:rPr lang="en-CA" dirty="0" smtClean="0">
                <a:solidFill>
                  <a:schemeClr val="tx2">
                    <a:lumMod val="10000"/>
                  </a:schemeClr>
                </a:solidFill>
              </a:rPr>
              <a:t>Contractor Interview Form</a:t>
            </a:r>
            <a:r>
              <a:rPr dirty="0" smtClean="0">
                <a:solidFill>
                  <a:schemeClr val="tx2">
                    <a:lumMod val="10000"/>
                  </a:schemeClr>
                </a:solidFill>
              </a:rPr>
              <a:t>— </a:t>
            </a:r>
            <a:r>
              <a:rPr lang="en-CA" dirty="0" smtClean="0"/>
              <a:t>Once you find a few contractors you are considering to work with use this form to conduct the interview with them and collect additional information on there company.</a:t>
            </a:r>
            <a:r>
              <a:rPr b="0" dirty="0"/>
              <a:t/>
            </a:r>
            <a:br>
              <a:rPr b="0" dirty="0"/>
            </a:br>
            <a:endParaRPr b="0" dirty="0"/>
          </a:p>
          <a:p>
            <a:pPr marL="521368" indent="-521368" algn="l">
              <a:lnSpc>
                <a:spcPct val="150000"/>
              </a:lnSpc>
              <a:buSzPct val="100000"/>
              <a:buAutoNum type="arabicPeriod"/>
              <a:defRPr sz="3000" b="1">
                <a:solidFill>
                  <a:srgbClr val="53585F"/>
                </a:solidFill>
                <a:latin typeface="Arial"/>
                <a:ea typeface="Arial"/>
                <a:cs typeface="Arial"/>
                <a:sym typeface="Arial"/>
              </a:defRPr>
            </a:pPr>
            <a:r>
              <a:rPr lang="en-CA" dirty="0" smtClean="0">
                <a:solidFill>
                  <a:schemeClr val="tx2">
                    <a:lumMod val="10000"/>
                  </a:schemeClr>
                </a:solidFill>
              </a:rPr>
              <a:t>Contractor and Subs contact form</a:t>
            </a:r>
            <a:r>
              <a:rPr dirty="0" smtClean="0">
                <a:solidFill>
                  <a:schemeClr val="tx2">
                    <a:lumMod val="10000"/>
                  </a:schemeClr>
                </a:solidFill>
              </a:rPr>
              <a:t>—</a:t>
            </a:r>
            <a:r>
              <a:rPr lang="en-CA" dirty="0">
                <a:solidFill>
                  <a:schemeClr val="tx2">
                    <a:lumMod val="10000"/>
                  </a:schemeClr>
                </a:solidFill>
              </a:rPr>
              <a:t> </a:t>
            </a:r>
            <a:r>
              <a:rPr lang="en-CA" dirty="0" smtClean="0"/>
              <a:t>When you are hiring your contractor be sure you get all the contact details of everyone who will be working on your project. There name, number, address, etc. </a:t>
            </a:r>
            <a:r>
              <a:rPr b="0" dirty="0"/>
              <a:t/>
            </a:r>
            <a:br>
              <a:rPr b="0" dirty="0"/>
            </a:br>
            <a:endParaRPr b="0" dirty="0"/>
          </a:p>
          <a:p>
            <a:pPr marL="521368" indent="-521368" algn="l">
              <a:lnSpc>
                <a:spcPct val="150000"/>
              </a:lnSpc>
              <a:buSzPct val="100000"/>
              <a:buAutoNum type="arabicPeriod"/>
              <a:defRPr sz="3000" b="1">
                <a:solidFill>
                  <a:srgbClr val="53585F"/>
                </a:solidFill>
                <a:latin typeface="Arial"/>
                <a:ea typeface="Arial"/>
                <a:cs typeface="Arial"/>
                <a:sym typeface="Arial"/>
              </a:defRPr>
            </a:pPr>
            <a:r>
              <a:rPr lang="en-CA" dirty="0" smtClean="0">
                <a:solidFill>
                  <a:schemeClr val="tx2">
                    <a:lumMod val="10000"/>
                  </a:schemeClr>
                </a:solidFill>
              </a:rPr>
              <a:t>Payment schedule form</a:t>
            </a:r>
            <a:r>
              <a:rPr dirty="0" smtClean="0">
                <a:solidFill>
                  <a:schemeClr val="tx2">
                    <a:lumMod val="10000"/>
                  </a:schemeClr>
                </a:solidFill>
              </a:rPr>
              <a:t>— </a:t>
            </a:r>
            <a:r>
              <a:rPr lang="en-CA" dirty="0" smtClean="0"/>
              <a:t>Use this form to explain to the contractor when progression payments will be made to them based on when the work is being completed. </a:t>
            </a:r>
            <a:endParaRPr lang="en-CA" b="0" dirty="0" smtClean="0"/>
          </a:p>
          <a:p>
            <a:pPr marL="521368" indent="-521368" algn="l">
              <a:lnSpc>
                <a:spcPct val="150000"/>
              </a:lnSpc>
              <a:buSzPct val="100000"/>
              <a:buAutoNum type="arabicPeriod"/>
              <a:defRPr sz="3000" b="1">
                <a:solidFill>
                  <a:srgbClr val="53585F"/>
                </a:solidFill>
                <a:latin typeface="Arial"/>
                <a:ea typeface="Arial"/>
                <a:cs typeface="Arial"/>
                <a:sym typeface="Arial"/>
              </a:defRPr>
            </a:pPr>
            <a:endParaRPr lang="en-CA" dirty="0"/>
          </a:p>
          <a:p>
            <a:pPr marL="521368" indent="-521368" algn="l">
              <a:lnSpc>
                <a:spcPct val="150000"/>
              </a:lnSpc>
              <a:buSzPct val="100000"/>
              <a:buAutoNum type="arabicPeriod"/>
              <a:defRPr sz="3000" b="1">
                <a:solidFill>
                  <a:srgbClr val="53585F"/>
                </a:solidFill>
                <a:latin typeface="Arial"/>
                <a:ea typeface="Arial"/>
                <a:cs typeface="Arial"/>
                <a:sym typeface="Arial"/>
              </a:defRPr>
            </a:pPr>
            <a:r>
              <a:rPr lang="en-CA" b="1" dirty="0" smtClean="0">
                <a:solidFill>
                  <a:schemeClr val="tx2">
                    <a:lumMod val="10000"/>
                  </a:schemeClr>
                </a:solidFill>
              </a:rPr>
              <a:t>Contractor lien waiver form</a:t>
            </a:r>
            <a:r>
              <a:rPr lang="en-US" b="1" dirty="0" smtClean="0">
                <a:solidFill>
                  <a:schemeClr val="tx2">
                    <a:lumMod val="10000"/>
                  </a:schemeClr>
                </a:solidFill>
              </a:rPr>
              <a:t>— </a:t>
            </a:r>
            <a:r>
              <a:rPr lang="en-US" b="1" dirty="0" smtClean="0"/>
              <a:t>Once the project is completed and before making the final payment have your contractor fill out this form that states they have been paid in full and they release any right to make a lien on the property. </a:t>
            </a:r>
            <a:endParaRPr b="1"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149" name="Motivating message to inspire  action goes here"/>
          <p:cNvSpPr txBox="1"/>
          <p:nvPr/>
        </p:nvSpPr>
        <p:spPr>
          <a:xfrm>
            <a:off x="4166234" y="4200543"/>
            <a:ext cx="16051532" cy="53149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600" b="1">
                <a:solidFill>
                  <a:srgbClr val="000000"/>
                </a:solidFill>
                <a:latin typeface="Helvetica"/>
                <a:ea typeface="Helvetica"/>
                <a:cs typeface="Helvetica"/>
                <a:sym typeface="Helvetica"/>
              </a:defRPr>
            </a:pPr>
            <a:r>
              <a:rPr lang="en-CA" dirty="0" smtClean="0"/>
              <a:t>Having a winning team means having good contractors to work with. Make sure you spend the time finding one then building that relationship over time! </a:t>
            </a:r>
          </a:p>
          <a:p>
            <a:pPr>
              <a:defRPr sz="5600" b="1">
                <a:solidFill>
                  <a:srgbClr val="000000"/>
                </a:solidFill>
                <a:latin typeface="Helvetica"/>
                <a:ea typeface="Helvetica"/>
                <a:cs typeface="Helvetica"/>
                <a:sym typeface="Helvetica"/>
              </a:defRPr>
            </a:pPr>
            <a:endParaRPr lang="en-CA" dirty="0"/>
          </a:p>
          <a:p>
            <a:pPr>
              <a:defRPr sz="5600" b="1">
                <a:solidFill>
                  <a:srgbClr val="000000"/>
                </a:solidFill>
                <a:latin typeface="Helvetica"/>
                <a:ea typeface="Helvetica"/>
                <a:cs typeface="Helvetica"/>
                <a:sym typeface="Helvetica"/>
              </a:defRPr>
            </a:pPr>
            <a:r>
              <a:rPr lang="en-CA" dirty="0" smtClean="0"/>
              <a:t>Good contractors will make you money!</a:t>
            </a:r>
            <a:endParaRPr dirty="0"/>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81" name="Here’s what we’re going to cover"/>
          <p:cNvSpPr txBox="1"/>
          <p:nvPr/>
        </p:nvSpPr>
        <p:spPr>
          <a:xfrm>
            <a:off x="4129768" y="1680446"/>
            <a:ext cx="16051532" cy="105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6000" b="1">
                <a:solidFill>
                  <a:srgbClr val="000000"/>
                </a:solidFill>
                <a:latin typeface="Helvetica"/>
                <a:ea typeface="Helvetica"/>
                <a:cs typeface="Helvetica"/>
                <a:sym typeface="Helvetica"/>
              </a:defRPr>
            </a:lvl1pPr>
          </a:lstStyle>
          <a:p>
            <a:r>
              <a:rPr lang="en-CA" dirty="0" smtClean="0"/>
              <a:t>The Contractor </a:t>
            </a:r>
            <a:r>
              <a:rPr lang="en-CA" dirty="0"/>
              <a:t>hiring process </a:t>
            </a:r>
            <a:endParaRPr dirty="0"/>
          </a:p>
        </p:txBody>
      </p:sp>
      <p:sp>
        <p:nvSpPr>
          <p:cNvPr id="82" name="Point one…"/>
          <p:cNvSpPr txBox="1"/>
          <p:nvPr/>
        </p:nvSpPr>
        <p:spPr>
          <a:xfrm>
            <a:off x="2287910" y="4637892"/>
            <a:ext cx="19735248" cy="677172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304131" indent="-304131" algn="l">
              <a:lnSpc>
                <a:spcPct val="120000"/>
              </a:lnSpc>
              <a:buSzPct val="75000"/>
              <a:buChar char="•"/>
              <a:defRPr sz="3000">
                <a:solidFill>
                  <a:srgbClr val="53585F"/>
                </a:solidFill>
                <a:latin typeface="Arial"/>
                <a:ea typeface="Arial"/>
                <a:cs typeface="Arial"/>
                <a:sym typeface="Arial"/>
              </a:defRPr>
            </a:pPr>
            <a:r>
              <a:rPr lang="en-CA" sz="4000" dirty="0" smtClean="0"/>
              <a:t>Where to find a reliable contractor </a:t>
            </a:r>
            <a:r>
              <a:rPr sz="4000" dirty="0" smtClean="0"/>
              <a:t> </a:t>
            </a:r>
            <a:r>
              <a:rPr sz="4000" dirty="0"/>
              <a:t/>
            </a:r>
            <a:br>
              <a:rPr sz="4000" dirty="0"/>
            </a:br>
            <a:endParaRPr sz="4000" dirty="0"/>
          </a:p>
          <a:p>
            <a:pPr marL="304131" indent="-304131" algn="l">
              <a:lnSpc>
                <a:spcPct val="120000"/>
              </a:lnSpc>
              <a:buSzPct val="75000"/>
              <a:buChar char="•"/>
              <a:defRPr sz="3000">
                <a:solidFill>
                  <a:srgbClr val="53585F"/>
                </a:solidFill>
                <a:latin typeface="Arial"/>
                <a:ea typeface="Arial"/>
                <a:cs typeface="Arial"/>
                <a:sym typeface="Arial"/>
              </a:defRPr>
            </a:pPr>
            <a:r>
              <a:rPr lang="en-CA" sz="4000" dirty="0" smtClean="0"/>
              <a:t>Filling out the contractor interview form</a:t>
            </a:r>
            <a:r>
              <a:rPr sz="4000" dirty="0"/>
              <a:t/>
            </a:r>
            <a:br>
              <a:rPr sz="4000" dirty="0"/>
            </a:br>
            <a:endParaRPr sz="4000" dirty="0"/>
          </a:p>
          <a:p>
            <a:pPr marL="304131" indent="-304131" algn="l">
              <a:lnSpc>
                <a:spcPct val="120000"/>
              </a:lnSpc>
              <a:buSzPct val="75000"/>
              <a:buFontTx/>
              <a:buChar char="•"/>
              <a:defRPr sz="3000">
                <a:solidFill>
                  <a:srgbClr val="53585F"/>
                </a:solidFill>
                <a:latin typeface="Arial"/>
                <a:ea typeface="Arial"/>
                <a:cs typeface="Arial"/>
                <a:sym typeface="Arial"/>
              </a:defRPr>
            </a:pPr>
            <a:r>
              <a:rPr lang="en-CA" sz="4000" dirty="0"/>
              <a:t>Collecting contractor contact details for your project </a:t>
            </a:r>
          </a:p>
          <a:p>
            <a:pPr marL="304131" indent="-304131" algn="l">
              <a:lnSpc>
                <a:spcPct val="120000"/>
              </a:lnSpc>
              <a:buSzPct val="75000"/>
              <a:buChar char="•"/>
              <a:defRPr sz="3000">
                <a:solidFill>
                  <a:srgbClr val="53585F"/>
                </a:solidFill>
                <a:latin typeface="Arial"/>
                <a:ea typeface="Arial"/>
                <a:cs typeface="Arial"/>
                <a:sym typeface="Arial"/>
              </a:defRPr>
            </a:pPr>
            <a:endParaRPr lang="en-CA" sz="4000" dirty="0"/>
          </a:p>
          <a:p>
            <a:pPr marL="304131" indent="-304131" algn="l">
              <a:lnSpc>
                <a:spcPct val="120000"/>
              </a:lnSpc>
              <a:buSzPct val="75000"/>
              <a:buChar char="•"/>
              <a:defRPr sz="3000">
                <a:solidFill>
                  <a:srgbClr val="53585F"/>
                </a:solidFill>
                <a:latin typeface="Arial"/>
                <a:ea typeface="Arial"/>
                <a:cs typeface="Arial"/>
                <a:sym typeface="Arial"/>
              </a:defRPr>
            </a:pPr>
            <a:r>
              <a:rPr lang="en-CA" sz="4000" dirty="0" smtClean="0"/>
              <a:t>Filling out the payment schedule form</a:t>
            </a:r>
            <a:r>
              <a:rPr sz="4000" dirty="0"/>
              <a:t/>
            </a:r>
            <a:br>
              <a:rPr sz="4000" dirty="0"/>
            </a:br>
            <a:endParaRPr sz="4000" dirty="0"/>
          </a:p>
          <a:p>
            <a:pPr marL="304131" indent="-304131" algn="l">
              <a:lnSpc>
                <a:spcPct val="120000"/>
              </a:lnSpc>
              <a:buSzPct val="75000"/>
              <a:buChar char="•"/>
              <a:defRPr sz="3000">
                <a:solidFill>
                  <a:srgbClr val="53585F"/>
                </a:solidFill>
                <a:latin typeface="Arial"/>
                <a:ea typeface="Arial"/>
                <a:cs typeface="Arial"/>
                <a:sym typeface="Arial"/>
              </a:defRPr>
            </a:pPr>
            <a:r>
              <a:rPr lang="en-CA" sz="4000" dirty="0" smtClean="0"/>
              <a:t>Getting the contractor waiver lien signed </a:t>
            </a:r>
            <a:endParaRPr sz="4000" dirty="0"/>
          </a:p>
        </p:txBody>
      </p:sp>
    </p:spTree>
    <p:extLst>
      <p:ext uri="{BB962C8B-B14F-4D97-AF65-F5344CB8AC3E}">
        <p14:creationId xmlns:p14="http://schemas.microsoft.com/office/powerpoint/2010/main" val="357997446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43480"/>
          </a:xfrm>
          <a:prstGeom prst="rect">
            <a:avLst/>
          </a:prstGeom>
          <a:ln w="12700" cap="flat">
            <a:noFill/>
            <a:miter lim="400000"/>
          </a:ln>
          <a:effectLst/>
        </p:spPr>
      </p:pic>
      <p:sp>
        <p:nvSpPr>
          <p:cNvPr id="87" name="Rectangle"/>
          <p:cNvSpPr/>
          <p:nvPr/>
        </p:nvSpPr>
        <p:spPr>
          <a:xfrm>
            <a:off x="0" y="-1"/>
            <a:ext cx="24426478"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88" name="Point one title goes here"/>
          <p:cNvSpPr txBox="1"/>
          <p:nvPr/>
        </p:nvSpPr>
        <p:spPr>
          <a:xfrm>
            <a:off x="5076763" y="5857875"/>
            <a:ext cx="14230474"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CA" dirty="0"/>
              <a:t>Where to find a reliable contractor </a:t>
            </a: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91" name="Point one title goes here"/>
          <p:cNvSpPr txBox="1"/>
          <p:nvPr/>
        </p:nvSpPr>
        <p:spPr>
          <a:xfrm>
            <a:off x="4129768" y="664049"/>
            <a:ext cx="16051532" cy="105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6000" b="1">
                <a:solidFill>
                  <a:srgbClr val="000000"/>
                </a:solidFill>
                <a:latin typeface="Helvetica"/>
                <a:ea typeface="Helvetica"/>
                <a:cs typeface="Helvetica"/>
                <a:sym typeface="Helvetica"/>
              </a:defRPr>
            </a:lvl1pPr>
          </a:lstStyle>
          <a:p>
            <a:r>
              <a:rPr lang="en-CA" dirty="0"/>
              <a:t>Where to find a reliable contractor </a:t>
            </a:r>
            <a:endParaRPr dirty="0"/>
          </a:p>
        </p:txBody>
      </p:sp>
      <p:sp>
        <p:nvSpPr>
          <p:cNvPr id="92" name="First discussion point name —  First discussion point explanation and example if necessary.…"/>
          <p:cNvSpPr txBox="1"/>
          <p:nvPr/>
        </p:nvSpPr>
        <p:spPr>
          <a:xfrm>
            <a:off x="1969366" y="1868508"/>
            <a:ext cx="21212222" cy="1049325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Getting a referral</a:t>
            </a:r>
            <a:r>
              <a:rPr b="1" dirty="0" smtClean="0"/>
              <a:t> </a:t>
            </a:r>
            <a:r>
              <a:rPr b="1" dirty="0"/>
              <a:t>— </a:t>
            </a:r>
            <a:r>
              <a:rPr dirty="0"/>
              <a:t> </a:t>
            </a:r>
            <a:r>
              <a:rPr lang="en-CA" dirty="0" smtClean="0"/>
              <a:t>One of the best ways to find a reliable, hardworking and honest contractor is by asking people in your network of a person or company they recently used and where they liked the experience. This also works great if you ask other real estate investors in your network. </a:t>
            </a:r>
            <a:r>
              <a:rPr dirty="0"/>
              <a:t/>
            </a:r>
            <a:br>
              <a:rPr dirty="0"/>
            </a:br>
            <a:endParaRPr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Scouting out home department stores</a:t>
            </a:r>
            <a:r>
              <a:rPr b="1" dirty="0" smtClean="0"/>
              <a:t>— </a:t>
            </a:r>
            <a:r>
              <a:rPr dirty="0" smtClean="0"/>
              <a:t> </a:t>
            </a:r>
            <a:r>
              <a:rPr lang="en-CA" dirty="0"/>
              <a:t>S</a:t>
            </a:r>
            <a:r>
              <a:rPr lang="en-CA" dirty="0" smtClean="0"/>
              <a:t>cout out your local home department store first thing in the morning when they open there doors. Contractors and subs are there getting materials for there job. Great place to strike up a conversation. </a:t>
            </a:r>
          </a:p>
          <a:p>
            <a:pPr marL="304131" indent="-304131" algn="l">
              <a:lnSpc>
                <a:spcPct val="150000"/>
              </a:lnSpc>
              <a:buSzPct val="75000"/>
              <a:buChar char="•"/>
              <a:defRPr sz="3000">
                <a:solidFill>
                  <a:srgbClr val="53585F"/>
                </a:solidFill>
                <a:latin typeface="Arial"/>
                <a:ea typeface="Arial"/>
                <a:cs typeface="Arial"/>
                <a:sym typeface="Arial"/>
              </a:defRPr>
            </a:pPr>
            <a:endParaRPr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The Better Business Bureau</a:t>
            </a:r>
            <a:r>
              <a:rPr b="1" dirty="0" smtClean="0"/>
              <a:t>— </a:t>
            </a:r>
            <a:r>
              <a:rPr lang="en-CA" dirty="0" smtClean="0"/>
              <a:t>Your city or town will have contractors who are a “Accredited business” by the BBB and for the most part are vetted. Businesses, like contractors have to meet a set of requirements to be part of the BBB and a “fly by night” contractor will not be on there list. </a:t>
            </a:r>
            <a:r>
              <a:rPr b="1" dirty="0"/>
              <a:t/>
            </a:r>
            <a:br>
              <a:rPr b="1" dirty="0"/>
            </a:br>
            <a:endParaRPr b="1"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Google review page</a:t>
            </a:r>
            <a:r>
              <a:rPr b="1" dirty="0" smtClean="0"/>
              <a:t>— </a:t>
            </a:r>
            <a:r>
              <a:rPr lang="en-CA" dirty="0" smtClean="0"/>
              <a:t>The internet has made it much easier for consumers to read reviews and testimonials of what others have said about a particular company and there experience working with them. This is a great place to look for contractors in your local city and check out the reviews before hiring. </a:t>
            </a: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43480"/>
          </a:xfrm>
          <a:prstGeom prst="rect">
            <a:avLst/>
          </a:prstGeom>
          <a:ln w="12700" cap="flat">
            <a:noFill/>
            <a:miter lim="400000"/>
          </a:ln>
          <a:effectLst/>
        </p:spPr>
      </p:pic>
      <p:sp>
        <p:nvSpPr>
          <p:cNvPr id="97" name="Rectangle"/>
          <p:cNvSpPr/>
          <p:nvPr/>
        </p:nvSpPr>
        <p:spPr>
          <a:xfrm>
            <a:off x="-42478" y="-1"/>
            <a:ext cx="24426478"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98" name="Point two title goes here"/>
          <p:cNvSpPr txBox="1"/>
          <p:nvPr/>
        </p:nvSpPr>
        <p:spPr>
          <a:xfrm>
            <a:off x="5752313" y="5290456"/>
            <a:ext cx="14230474"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CA" dirty="0"/>
              <a:t>Filling out the contractor interview form</a:t>
            </a: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8728" y="-27480"/>
            <a:ext cx="13743480" cy="13743480"/>
          </a:xfrm>
          <a:prstGeom prst="rect">
            <a:avLst/>
          </a:prstGeom>
          <a:ln w="12700" cap="flat">
            <a:noFill/>
            <a:miter lim="400000"/>
          </a:ln>
          <a:effectLst/>
        </p:spPr>
      </p:pic>
      <p:sp>
        <p:nvSpPr>
          <p:cNvPr id="107" name="Rectangle"/>
          <p:cNvSpPr/>
          <p:nvPr/>
        </p:nvSpPr>
        <p:spPr>
          <a:xfrm>
            <a:off x="-42478" y="-1"/>
            <a:ext cx="24426478"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108" name="Point three title goes here"/>
          <p:cNvSpPr txBox="1"/>
          <p:nvPr/>
        </p:nvSpPr>
        <p:spPr>
          <a:xfrm>
            <a:off x="1730114" y="5533635"/>
            <a:ext cx="21873626"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CA" dirty="0"/>
              <a:t>Collecting </a:t>
            </a:r>
            <a:r>
              <a:rPr lang="en-CA" dirty="0" smtClean="0"/>
              <a:t>contractor contact </a:t>
            </a:r>
            <a:r>
              <a:rPr lang="en-CA" dirty="0"/>
              <a:t>details </a:t>
            </a:r>
            <a:r>
              <a:rPr lang="en-CA" dirty="0" smtClean="0"/>
              <a:t>for </a:t>
            </a:r>
            <a:r>
              <a:rPr lang="en-CA" dirty="0"/>
              <a:t>your project </a:t>
            </a:r>
          </a:p>
          <a:p>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43480"/>
          </a:xfrm>
          <a:prstGeom prst="rect">
            <a:avLst/>
          </a:prstGeom>
          <a:ln w="12700" cap="flat">
            <a:noFill/>
            <a:miter lim="400000"/>
          </a:ln>
          <a:effectLst/>
        </p:spPr>
      </p:pic>
      <p:sp>
        <p:nvSpPr>
          <p:cNvPr id="117" name="Rectangle"/>
          <p:cNvSpPr/>
          <p:nvPr/>
        </p:nvSpPr>
        <p:spPr>
          <a:xfrm>
            <a:off x="-42478" y="-1"/>
            <a:ext cx="24426478"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118" name="Point four title goes here"/>
          <p:cNvSpPr txBox="1"/>
          <p:nvPr/>
        </p:nvSpPr>
        <p:spPr>
          <a:xfrm>
            <a:off x="5076763" y="5857875"/>
            <a:ext cx="14230474"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CA" dirty="0"/>
              <a:t>Filling out the payment schedule form</a:t>
            </a: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121" name="Point four title goes here"/>
          <p:cNvSpPr txBox="1"/>
          <p:nvPr/>
        </p:nvSpPr>
        <p:spPr>
          <a:xfrm>
            <a:off x="4129768" y="1338378"/>
            <a:ext cx="16051532" cy="1067599"/>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6000" b="1">
                <a:solidFill>
                  <a:srgbClr val="000000"/>
                </a:solidFill>
                <a:latin typeface="Helvetica"/>
                <a:ea typeface="Helvetica"/>
                <a:cs typeface="Helvetica"/>
                <a:sym typeface="Helvetica"/>
              </a:defRPr>
            </a:lvl1pPr>
          </a:lstStyle>
          <a:p>
            <a:r>
              <a:rPr lang="en-US" dirty="0"/>
              <a:t>Filling out the payment schedule </a:t>
            </a:r>
            <a:r>
              <a:rPr lang="en-US" dirty="0" smtClean="0"/>
              <a:t>form</a:t>
            </a:r>
            <a:endParaRPr lang="en-US" dirty="0"/>
          </a:p>
        </p:txBody>
      </p:sp>
      <p:sp>
        <p:nvSpPr>
          <p:cNvPr id="122" name="First discussion point name —  First discussion point explanation and example if necessary.…"/>
          <p:cNvSpPr txBox="1"/>
          <p:nvPr/>
        </p:nvSpPr>
        <p:spPr>
          <a:xfrm>
            <a:off x="1969366" y="2960397"/>
            <a:ext cx="21212222" cy="9800759"/>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First payment</a:t>
            </a:r>
            <a:r>
              <a:rPr b="1" dirty="0" smtClean="0"/>
              <a:t> —</a:t>
            </a:r>
            <a:r>
              <a:rPr lang="en-CA" b="1" dirty="0"/>
              <a:t> </a:t>
            </a:r>
            <a:r>
              <a:rPr lang="en-CA" dirty="0" smtClean="0"/>
              <a:t>Before the contractor begins the work at your project they will want to collect a deposit to secure the work. Rule of thumb is to never pay your contractor more then 10-15% of the total cost of the job.</a:t>
            </a:r>
            <a:r>
              <a:rPr dirty="0"/>
              <a:t/>
            </a:r>
            <a:br>
              <a:rPr dirty="0"/>
            </a:br>
            <a:endParaRPr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Progression payments</a:t>
            </a:r>
            <a:r>
              <a:rPr b="1" dirty="0" smtClean="0"/>
              <a:t>— </a:t>
            </a:r>
            <a:r>
              <a:rPr dirty="0" smtClean="0"/>
              <a:t> </a:t>
            </a:r>
            <a:r>
              <a:rPr lang="en-CA" dirty="0" smtClean="0"/>
              <a:t>As the project progresses and work is being completed the contractor will need to get paid. Both contractor and client should know the milestones and benchmarks that need to be done before further payments are given. </a:t>
            </a:r>
            <a:r>
              <a:rPr dirty="0"/>
              <a:t/>
            </a:r>
            <a:br>
              <a:rPr dirty="0"/>
            </a:br>
            <a:endParaRPr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Deadlines</a:t>
            </a:r>
            <a:r>
              <a:rPr b="1" dirty="0" smtClean="0"/>
              <a:t>— </a:t>
            </a:r>
            <a:r>
              <a:rPr dirty="0" smtClean="0"/>
              <a:t> </a:t>
            </a:r>
            <a:r>
              <a:rPr lang="en-CA" dirty="0" smtClean="0"/>
              <a:t>Have clear, written out deadlines of when certain work written on the SOW and payment schedule needs to be done. Every day you hold the property your holding costs increase. </a:t>
            </a:r>
            <a:r>
              <a:rPr b="1" dirty="0"/>
              <a:t/>
            </a:r>
            <a:br>
              <a:rPr b="1" dirty="0"/>
            </a:br>
            <a:endParaRPr b="1"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Final payment</a:t>
            </a:r>
            <a:r>
              <a:rPr b="1" dirty="0" smtClean="0"/>
              <a:t>— </a:t>
            </a:r>
            <a:r>
              <a:rPr dirty="0" smtClean="0"/>
              <a:t> </a:t>
            </a:r>
            <a:r>
              <a:rPr lang="en-CA" dirty="0" smtClean="0"/>
              <a:t>Never pay your contractor the final payment until you have gave the project a thorough walk through and made note of anything that might have been missed or needs to be redone and is completed. Once you are satisfied with the work you can release the final payment along with the contractor lien waiver form signed. </a:t>
            </a:r>
            <a:r>
              <a:rPr dirty="0"/>
              <a:t/>
            </a:r>
            <a:br>
              <a:rPr dirty="0"/>
            </a:b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726" y="0"/>
            <a:ext cx="24525725" cy="13743480"/>
          </a:xfrm>
          <a:prstGeom prst="rect">
            <a:avLst/>
          </a:prstGeom>
          <a:ln w="12700" cap="flat">
            <a:noFill/>
            <a:miter lim="400000"/>
          </a:ln>
          <a:effectLst/>
        </p:spPr>
      </p:pic>
      <p:sp>
        <p:nvSpPr>
          <p:cNvPr id="127" name="Rectangle"/>
          <p:cNvSpPr/>
          <p:nvPr/>
        </p:nvSpPr>
        <p:spPr>
          <a:xfrm>
            <a:off x="-141726" y="0"/>
            <a:ext cx="24525725"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128" name="Point five title goes here"/>
          <p:cNvSpPr txBox="1"/>
          <p:nvPr/>
        </p:nvSpPr>
        <p:spPr>
          <a:xfrm>
            <a:off x="5076763" y="5660465"/>
            <a:ext cx="14230474" cy="200025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US" dirty="0"/>
              <a:t>Getting the contractor waiver lien signed </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ck">
  <a:themeElements>
    <a:clrScheme name="Black">
      <a:dk1>
        <a:srgbClr val="FF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271</TotalTime>
  <Words>230</Words>
  <Application>Microsoft Macintosh PowerPoint</Application>
  <PresentationFormat>Custom</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Title Goes Here</dc:title>
  <cp:lastModifiedBy>Manjit Rukhra</cp:lastModifiedBy>
  <cp:revision>18</cp:revision>
  <dcterms:modified xsi:type="dcterms:W3CDTF">2019-12-11T15:25:02Z</dcterms:modified>
</cp:coreProperties>
</file>