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72" r:id="rId6"/>
    <p:sldId id="261" r:id="rId7"/>
    <p:sldId id="291" r:id="rId8"/>
    <p:sldId id="274" r:id="rId9"/>
    <p:sldId id="273" r:id="rId10"/>
    <p:sldId id="275" r:id="rId11"/>
    <p:sldId id="262" r:id="rId12"/>
    <p:sldId id="263" r:id="rId13"/>
    <p:sldId id="264" r:id="rId14"/>
    <p:sldId id="265" r:id="rId15"/>
    <p:sldId id="276" r:id="rId16"/>
    <p:sldId id="266" r:id="rId17"/>
    <p:sldId id="267" r:id="rId18"/>
    <p:sldId id="293" r:id="rId19"/>
    <p:sldId id="269" r:id="rId20"/>
    <p:sldId id="277" r:id="rId21"/>
    <p:sldId id="280" r:id="rId22"/>
    <p:sldId id="279" r:id="rId23"/>
    <p:sldId id="283" r:id="rId24"/>
    <p:sldId id="281" r:id="rId25"/>
    <p:sldId id="282" r:id="rId26"/>
    <p:sldId id="284" r:id="rId27"/>
    <p:sldId id="287" r:id="rId28"/>
    <p:sldId id="288" r:id="rId29"/>
    <p:sldId id="290" r:id="rId30"/>
    <p:sldId id="270" r:id="rId31"/>
    <p:sldId id="294"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928" y="-104"/>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66501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4" name="YOUR PROGRAM NAME ™"/>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t>YOUR PROGRAM NAME ™</a:t>
            </a:r>
          </a:p>
        </p:txBody>
      </p:sp>
      <p:sp>
        <p:nvSpPr>
          <p:cNvPr id="15" name="YOUR LOGO"/>
          <p:cNvSpPr txBox="1"/>
          <p:nvPr/>
        </p:nvSpPr>
        <p:spPr>
          <a:xfrm>
            <a:off x="221475" y="12949595"/>
            <a:ext cx="2483992"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b="1">
                <a:solidFill>
                  <a:srgbClr val="000000"/>
                </a:solidFill>
                <a:latin typeface="Helvetica"/>
                <a:ea typeface="Helvetica"/>
                <a:cs typeface="Helvetica"/>
                <a:sym typeface="Helvetica"/>
              </a:defRPr>
            </a:lvl1pPr>
          </a:lstStyle>
          <a:p>
            <a:r>
              <a:rPr dirty="0"/>
              <a:t>YOUR LOGO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30"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31"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solidFill>
                  <a:srgbClr val="000000"/>
                </a:solidFill>
              </a:defRPr>
            </a:pPr>
            <a:endParaRPr/>
          </a:p>
        </p:txBody>
      </p:sp>
      <p:sp>
        <p:nvSpPr>
          <p:cNvPr id="32"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3"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4"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5"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6"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44"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45"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46"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47"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48"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49"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50" name="Uplevel Consulting™"/>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Uplevel Consulting™</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8"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59"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60"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61"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62"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3"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4"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3" name="YOUR PROGRAM NAME ™"/>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rPr lang="en-CA" dirty="0" smtClean="0"/>
              <a:t>RAISE</a:t>
            </a:r>
            <a:r>
              <a:rPr lang="en-CA" baseline="0" dirty="0" smtClean="0"/>
              <a:t> PRIVATE FUNDS</a:t>
            </a:r>
            <a:r>
              <a:rPr dirty="0" smtClean="0"/>
              <a:t> </a:t>
            </a:r>
            <a:r>
              <a:rPr dirty="0"/>
              <a:t>™</a:t>
            </a:r>
          </a:p>
        </p:txBody>
      </p:sp>
      <p:sp>
        <p:nvSpPr>
          <p:cNvPr id="5"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6"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935814" y="1301948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pic>
        <p:nvPicPr>
          <p:cNvPr id="8" name="Picture 7" descr="Screen Shot 2019-10-18 at 3.42.28 PM.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2483704"/>
            <a:ext cx="2555030" cy="107950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08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052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497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1941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2386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2830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3275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3719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4164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42478"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6" y="199500"/>
            <a:ext cx="24426478" cy="13434562"/>
          </a:xfrm>
          <a:prstGeom prst="rect">
            <a:avLst/>
          </a:prstGeom>
          <a:ln w="12700" cap="flat">
            <a:noFill/>
            <a:miter lim="400000"/>
          </a:ln>
          <a:effectLst/>
        </p:spPr>
      </p:pic>
      <p:sp>
        <p:nvSpPr>
          <p:cNvPr id="78" name="Module Title Goes Here"/>
          <p:cNvSpPr txBox="1">
            <a:spLocks noGrp="1"/>
          </p:cNvSpPr>
          <p:nvPr>
            <p:ph type="ctrTitle" idx="4294967295"/>
          </p:nvPr>
        </p:nvSpPr>
        <p:spPr>
          <a:xfrm>
            <a:off x="5763616" y="1031080"/>
            <a:ext cx="12856768" cy="2407445"/>
          </a:xfrm>
          <a:prstGeom prst="rect">
            <a:avLst/>
          </a:prstGeom>
        </p:spPr>
        <p:txBody>
          <a:bodyPr>
            <a:normAutofit/>
          </a:bodyPr>
          <a:lstStyle>
            <a:lvl1pPr>
              <a:defRPr sz="5600" b="1">
                <a:latin typeface="Helvetica"/>
                <a:ea typeface="Helvetica"/>
                <a:cs typeface="Helvetica"/>
                <a:sym typeface="Helvetica"/>
              </a:defRPr>
            </a:lvl1pPr>
          </a:lstStyle>
          <a:p>
            <a:r>
              <a:rPr lang="en-CA" sz="7200" dirty="0" smtClean="0"/>
              <a:t>Money school</a:t>
            </a:r>
            <a:endParaRPr sz="72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4129768" y="11414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smtClean="0"/>
              <a:t>Capital Gains</a:t>
            </a:r>
            <a:endParaRPr lang="en-US" dirty="0"/>
          </a:p>
        </p:txBody>
      </p:sp>
      <p:sp>
        <p:nvSpPr>
          <p:cNvPr id="102" name="First discussion point name —  First discussion point explanation and example if necessary.…"/>
          <p:cNvSpPr txBox="1"/>
          <p:nvPr/>
        </p:nvSpPr>
        <p:spPr>
          <a:xfrm>
            <a:off x="1969366" y="31792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Capital gains are created when a someone profits from the sale of a security such as a stock or share inside a mutual fund or a property. The investor is taxed on that gain in the year that investment is sold.</a:t>
            </a:r>
            <a:r>
              <a:rPr dirty="0" smtClean="0"/>
              <a:t/>
            </a:r>
            <a:br>
              <a:rPr dirty="0" smtClean="0"/>
            </a:br>
            <a:endParaRPr lang="en-US"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If an investor purchased a stock or property in 2019 for $100,000 and sold it for $150,000 a year or two after then </a:t>
            </a:r>
            <a:r>
              <a:rPr lang="en-US" b="1" dirty="0" smtClean="0"/>
              <a:t>50%</a:t>
            </a:r>
            <a:r>
              <a:rPr lang="en-US" dirty="0" smtClean="0"/>
              <a:t> of that gain would be taxed. So that total $50,000 gain, only $25,000 would be taxed.</a:t>
            </a:r>
          </a:p>
          <a:p>
            <a:pPr marL="304131" indent="-304131" algn="l">
              <a:lnSpc>
                <a:spcPct val="150000"/>
              </a:lnSpc>
              <a:buSzPct val="75000"/>
              <a:buChar char="•"/>
              <a:defRPr sz="3000">
                <a:solidFill>
                  <a:srgbClr val="53585F"/>
                </a:solidFill>
                <a:latin typeface="Arial"/>
                <a:ea typeface="Arial"/>
                <a:cs typeface="Arial"/>
                <a:sym typeface="Arial"/>
              </a:defRPr>
            </a:pPr>
            <a:r>
              <a:rPr lang="en-US" dirty="0"/>
              <a:t>I</a:t>
            </a:r>
            <a:r>
              <a:rPr lang="en-US" dirty="0" smtClean="0"/>
              <a:t>f that investor earned a salary of $100,000, that investor would be taxed as though they made $125,000 (half of the $50,000 gain).</a:t>
            </a:r>
          </a:p>
          <a:p>
            <a:pPr marL="304131" indent="-304131" algn="l">
              <a:lnSpc>
                <a:spcPct val="150000"/>
              </a:lnSpc>
              <a:buSzPct val="75000"/>
              <a:buChar char="•"/>
              <a:defRPr sz="3000">
                <a:solidFill>
                  <a:srgbClr val="53585F"/>
                </a:solidFill>
                <a:latin typeface="Arial"/>
                <a:ea typeface="Arial"/>
                <a:cs typeface="Arial"/>
                <a:sym typeface="Arial"/>
              </a:defRPr>
            </a:pPr>
            <a:endParaRPr lang="en-US"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When your buying and selling real estate like flipping properties you pay capital gains. </a:t>
            </a:r>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If your lender is not loaning you money but is partnering up with you, </a:t>
            </a:r>
            <a:r>
              <a:rPr lang="en-US" dirty="0"/>
              <a:t>y</a:t>
            </a:r>
            <a:r>
              <a:rPr lang="en-US" dirty="0" smtClean="0"/>
              <a:t>ou would both make a capital gain when you sell the property. </a:t>
            </a:r>
          </a:p>
          <a:p>
            <a:pPr marL="304131" indent="-304131" algn="l">
              <a:lnSpc>
                <a:spcPct val="150000"/>
              </a:lnSpc>
              <a:buSzPct val="75000"/>
              <a:buChar char="•"/>
              <a:defRPr sz="3000">
                <a:solidFill>
                  <a:srgbClr val="53585F"/>
                </a:solidFill>
                <a:latin typeface="Arial"/>
                <a:ea typeface="Arial"/>
                <a:cs typeface="Arial"/>
                <a:sym typeface="Arial"/>
              </a:defRPr>
            </a:pPr>
            <a:endParaRPr lang="en-US"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This capital gain is exempt when you buy and sell your principal residence (the home you live in)</a:t>
            </a:r>
          </a:p>
          <a:p>
            <a:pPr marL="304131" indent="-304131" algn="l">
              <a:lnSpc>
                <a:spcPct val="150000"/>
              </a:lnSpc>
              <a:buSzPct val="75000"/>
              <a:buChar char="•"/>
              <a:defRPr sz="3000">
                <a:solidFill>
                  <a:srgbClr val="53585F"/>
                </a:solidFill>
                <a:latin typeface="Arial"/>
                <a:ea typeface="Arial"/>
                <a:cs typeface="Arial"/>
                <a:sym typeface="Arial"/>
              </a:defRPr>
            </a:pPr>
            <a:endParaRPr dirty="0"/>
          </a:p>
        </p:txBody>
      </p:sp>
    </p:spTree>
    <p:extLst>
      <p:ext uri="{BB962C8B-B14F-4D97-AF65-F5344CB8AC3E}">
        <p14:creationId xmlns:p14="http://schemas.microsoft.com/office/powerpoint/2010/main" val="20371454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10273" cy="13743480"/>
          </a:xfrm>
          <a:prstGeom prst="rect">
            <a:avLst/>
          </a:prstGeom>
          <a:ln w="12700" cap="flat">
            <a:noFill/>
            <a:miter lim="400000"/>
          </a:ln>
          <a:effectLst/>
        </p:spPr>
      </p:pic>
      <p:sp>
        <p:nvSpPr>
          <p:cNvPr id="107" name="Rectangle"/>
          <p:cNvSpPr/>
          <p:nvPr/>
        </p:nvSpPr>
        <p:spPr>
          <a:xfrm>
            <a:off x="-16205"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08" name="Point three title goes here"/>
          <p:cNvSpPr txBox="1"/>
          <p:nvPr/>
        </p:nvSpPr>
        <p:spPr>
          <a:xfrm>
            <a:off x="5076763" y="5857875"/>
            <a:ext cx="14230474"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dirty="0" smtClean="0"/>
              <a:t>P</a:t>
            </a:r>
            <a:r>
              <a:rPr lang="en-US" dirty="0" smtClean="0"/>
              <a:t>rofits from flipping properties</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11" name="Point three title goes here"/>
          <p:cNvSpPr txBox="1"/>
          <p:nvPr/>
        </p:nvSpPr>
        <p:spPr>
          <a:xfrm>
            <a:off x="4129768" y="1151808"/>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smtClean="0"/>
              <a:t>Profits from flipping properties</a:t>
            </a:r>
            <a:endParaRPr dirty="0"/>
          </a:p>
        </p:txBody>
      </p:sp>
      <p:sp>
        <p:nvSpPr>
          <p:cNvPr id="112" name="First discussion point name —  First discussion point explanation and example if necessary.…"/>
          <p:cNvSpPr txBox="1"/>
          <p:nvPr/>
        </p:nvSpPr>
        <p:spPr>
          <a:xfrm>
            <a:off x="1821199" y="26077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Taxation of flipping homes</a:t>
            </a:r>
            <a:r>
              <a:rPr b="1" dirty="0" smtClean="0"/>
              <a:t>— </a:t>
            </a:r>
            <a:r>
              <a:rPr dirty="0" smtClean="0"/>
              <a:t> </a:t>
            </a:r>
            <a:r>
              <a:rPr lang="en-US" dirty="0" smtClean="0"/>
              <a:t>If you are flipping homes in your personal name you will pay capital gains tax. As stated previously, 50% of the total gain or net profit is taxed and added to your total income from other sources like other investments or job (if you have one) in the year you sell the home.</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Things to consider</a:t>
            </a:r>
            <a:r>
              <a:rPr b="1" dirty="0" smtClean="0"/>
              <a:t>— </a:t>
            </a:r>
            <a:r>
              <a:rPr dirty="0" smtClean="0"/>
              <a:t> </a:t>
            </a:r>
            <a:r>
              <a:rPr lang="en-US" dirty="0" smtClean="0"/>
              <a:t>If you start to flip a lot of homes your profit can be eaten away from taxes. To avoid this you can create a corporation and have the corporation do the buying and selling. You pay a much lower tax rate on your profits in a corporation. A accountant who is familiar with real estate investing will be able to help with this.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You and your lender aren't taxed the same </a:t>
            </a:r>
            <a:r>
              <a:rPr b="1" dirty="0" smtClean="0"/>
              <a:t>— </a:t>
            </a:r>
            <a:r>
              <a:rPr dirty="0" smtClean="0"/>
              <a:t> </a:t>
            </a:r>
            <a:r>
              <a:rPr lang="en-US" dirty="0" smtClean="0"/>
              <a:t>Depending if your lender is a partner or borrowed you the funds that will determine how they are taxed. Finding out this information will help you educate prospects and help in negotiations of rate and terms.</a:t>
            </a:r>
            <a:r>
              <a:rPr dirty="0" smtClean="0"/>
              <a:t/>
            </a:r>
            <a:br>
              <a:rPr dirty="0" smtClean="0"/>
            </a:br>
            <a:endParaRPr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One of the fastest ways to increase your income </a:t>
            </a:r>
            <a:r>
              <a:rPr b="1" dirty="0" smtClean="0"/>
              <a:t>—</a:t>
            </a:r>
            <a:r>
              <a:rPr lang="en-US" dirty="0"/>
              <a:t>B</a:t>
            </a:r>
            <a:r>
              <a:rPr lang="en-US" dirty="0" smtClean="0"/>
              <a:t>uying discounted properties. Be sure you are working with a good accountant who can help you keep most of those profits in your jeans.</a:t>
            </a:r>
            <a:r>
              <a:rPr dirty="0" smtClean="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52"/>
            <a:ext cx="24384000" cy="13743480"/>
          </a:xfrm>
          <a:prstGeom prst="rect">
            <a:avLst/>
          </a:prstGeom>
          <a:ln w="12700" cap="flat">
            <a:noFill/>
            <a:miter lim="400000"/>
          </a:ln>
          <a:effectLst/>
        </p:spPr>
      </p:pic>
      <p:sp>
        <p:nvSpPr>
          <p:cNvPr id="117" name="Rectangle"/>
          <p:cNvSpPr/>
          <p:nvPr/>
        </p:nvSpPr>
        <p:spPr>
          <a:xfrm>
            <a:off x="0" y="-49152"/>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18" name="Point four title goes here"/>
          <p:cNvSpPr txBox="1"/>
          <p:nvPr/>
        </p:nvSpPr>
        <p:spPr>
          <a:xfrm>
            <a:off x="5076763" y="5857875"/>
            <a:ext cx="14230474"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US" dirty="0"/>
              <a:t>Rental income, appreciation, mortgage </a:t>
            </a:r>
            <a:r>
              <a:rPr lang="en-US" dirty="0" smtClean="0"/>
              <a:t>pay down </a:t>
            </a:r>
            <a:r>
              <a:rPr lang="en-US" dirty="0"/>
              <a:t>and refinancing </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21" name="Point four title goes here"/>
          <p:cNvSpPr txBox="1"/>
          <p:nvPr/>
        </p:nvSpPr>
        <p:spPr>
          <a:xfrm>
            <a:off x="4129768" y="1213620"/>
            <a:ext cx="16051532" cy="199092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Rental income, appreciation, mortgage </a:t>
            </a:r>
            <a:r>
              <a:rPr lang="en-US" dirty="0" smtClean="0"/>
              <a:t>pay down </a:t>
            </a:r>
            <a:r>
              <a:rPr lang="en-US" dirty="0"/>
              <a:t>and refinancing </a:t>
            </a:r>
            <a:endParaRPr dirty="0"/>
          </a:p>
        </p:txBody>
      </p:sp>
      <p:sp>
        <p:nvSpPr>
          <p:cNvPr id="122" name="First discussion point name —  First discussion point explanation and example if necessary.…"/>
          <p:cNvSpPr txBox="1"/>
          <p:nvPr/>
        </p:nvSpPr>
        <p:spPr>
          <a:xfrm>
            <a:off x="1969366" y="3835440"/>
            <a:ext cx="21212222" cy="84157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Multiple ways of earning income from rental properties</a:t>
            </a:r>
            <a:r>
              <a:rPr b="1" dirty="0" smtClean="0"/>
              <a:t>—</a:t>
            </a:r>
            <a:r>
              <a:rPr lang="en-US" dirty="0"/>
              <a:t> </a:t>
            </a:r>
            <a:r>
              <a:rPr lang="en-US" dirty="0" smtClean="0"/>
              <a:t>Having a good understanding of the different ways to create an income for you and your lender is powerful. Being able to explain this clearly will be critical to your success. </a:t>
            </a:r>
            <a:r>
              <a:rPr dirty="0" smtClean="0"/>
              <a:t>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Rental income</a:t>
            </a:r>
            <a:r>
              <a:rPr b="1" dirty="0" smtClean="0"/>
              <a:t>—</a:t>
            </a:r>
            <a:r>
              <a:rPr lang="en-US" dirty="0" smtClean="0"/>
              <a:t> You can reduce your taxable income (income made from rent paid) by deducting specific expenses, like those you incur to get the property ready for rent or while renting out the property. For example money spent on maintenance and repairs. (note: income is taxed differently in partnerships and corporations)</a:t>
            </a:r>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 </a:t>
            </a: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Property appreciation</a:t>
            </a:r>
            <a:r>
              <a:rPr b="1" dirty="0" smtClean="0"/>
              <a:t>—</a:t>
            </a:r>
            <a:r>
              <a:rPr dirty="0" smtClean="0"/>
              <a:t> </a:t>
            </a:r>
            <a:r>
              <a:rPr lang="en-US" dirty="0" smtClean="0"/>
              <a:t>A rental property will naturally appreciate in value over time. This appreciation is not taxed until you sell the property down the road.  At which time depending if you own it personally or in a corporation you will pay capital gains tax. Considered tax deferred. </a:t>
            </a:r>
            <a:r>
              <a:rPr dirty="0"/>
              <a:t/>
            </a:r>
            <a:br>
              <a:rPr dirty="0"/>
            </a:br>
            <a:endParaRPr lang="en-US"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Continued</a:t>
            </a:r>
            <a:r>
              <a:rPr lang="is-IS" dirty="0" smtClean="0"/>
              <a:t>…</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21" name="Point four title goes here"/>
          <p:cNvSpPr txBox="1"/>
          <p:nvPr/>
        </p:nvSpPr>
        <p:spPr>
          <a:xfrm>
            <a:off x="4129768" y="1213620"/>
            <a:ext cx="16051532" cy="199092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Rental income, appreciation, mortgage </a:t>
            </a:r>
            <a:r>
              <a:rPr lang="en-US" dirty="0" smtClean="0"/>
              <a:t>pay down </a:t>
            </a:r>
            <a:r>
              <a:rPr lang="en-US" dirty="0"/>
              <a:t>and refinancing </a:t>
            </a:r>
            <a:endParaRPr dirty="0"/>
          </a:p>
        </p:txBody>
      </p:sp>
      <p:sp>
        <p:nvSpPr>
          <p:cNvPr id="122" name="First discussion point name —  First discussion point explanation and example if necessary.…"/>
          <p:cNvSpPr txBox="1"/>
          <p:nvPr/>
        </p:nvSpPr>
        <p:spPr>
          <a:xfrm>
            <a:off x="1969366" y="3835440"/>
            <a:ext cx="21212222" cy="56457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FontTx/>
              <a:buChar char="•"/>
              <a:defRPr sz="3000">
                <a:solidFill>
                  <a:srgbClr val="53585F"/>
                </a:solidFill>
                <a:latin typeface="Arial"/>
                <a:ea typeface="Arial"/>
                <a:cs typeface="Arial"/>
                <a:sym typeface="Arial"/>
              </a:defRPr>
            </a:pPr>
            <a:r>
              <a:rPr lang="en-US" b="1" dirty="0"/>
              <a:t>Mortgage pay down—</a:t>
            </a:r>
            <a:r>
              <a:rPr lang="en-US" dirty="0"/>
              <a:t> You only pay tax on the principal </a:t>
            </a:r>
            <a:r>
              <a:rPr lang="en-US" dirty="0" smtClean="0"/>
              <a:t>portion of </a:t>
            </a:r>
            <a:r>
              <a:rPr lang="en-US" dirty="0"/>
              <a:t>your mortgage payment. Not the interest portion. </a:t>
            </a:r>
            <a:r>
              <a:rPr lang="en-US" dirty="0" smtClean="0"/>
              <a:t>Example: $</a:t>
            </a:r>
            <a:r>
              <a:rPr lang="en-US" dirty="0"/>
              <a:t>1000 </a:t>
            </a:r>
            <a:r>
              <a:rPr lang="en-US" dirty="0" smtClean="0"/>
              <a:t>mortgage payment. $300 </a:t>
            </a:r>
            <a:r>
              <a:rPr lang="en-US" dirty="0"/>
              <a:t>is </a:t>
            </a:r>
            <a:r>
              <a:rPr lang="en-US" dirty="0" smtClean="0"/>
              <a:t>principal and </a:t>
            </a:r>
            <a:r>
              <a:rPr lang="en-US" dirty="0"/>
              <a:t>$700 is </a:t>
            </a:r>
            <a:r>
              <a:rPr lang="en-US" dirty="0" smtClean="0"/>
              <a:t>interest, </a:t>
            </a:r>
            <a:r>
              <a:rPr lang="en-US" dirty="0"/>
              <a:t>you pay taxes on that </a:t>
            </a:r>
            <a:r>
              <a:rPr lang="en-US" dirty="0" smtClean="0"/>
              <a:t>$300. </a:t>
            </a:r>
            <a:r>
              <a:rPr lang="en-US" dirty="0"/>
              <a:t>Even though you don’t see this principal payment as </a:t>
            </a:r>
            <a:r>
              <a:rPr lang="en-US" dirty="0" smtClean="0"/>
              <a:t>savings or profit </a:t>
            </a:r>
            <a:r>
              <a:rPr lang="en-US" dirty="0"/>
              <a:t>in your bank account you’ve made that money in equity. </a:t>
            </a:r>
            <a:r>
              <a:rPr lang="en-US" dirty="0" smtClean="0"/>
              <a:t>(Forced savings)</a:t>
            </a:r>
          </a:p>
          <a:p>
            <a:pPr algn="l">
              <a:lnSpc>
                <a:spcPct val="150000"/>
              </a:lnSpc>
              <a:buSzPct val="75000"/>
              <a:defRPr sz="3000">
                <a:solidFill>
                  <a:srgbClr val="53585F"/>
                </a:solidFill>
                <a:latin typeface="Arial"/>
                <a:ea typeface="Arial"/>
                <a:cs typeface="Arial"/>
                <a:sym typeface="Arial"/>
              </a:defRPr>
            </a:pPr>
            <a:endParaRPr lang="en-US" dirty="0" smtClean="0"/>
          </a:p>
          <a:p>
            <a:pPr marL="304131" indent="-304131" algn="l">
              <a:lnSpc>
                <a:spcPct val="150000"/>
              </a:lnSpc>
              <a:buSzPct val="75000"/>
              <a:buFontTx/>
              <a:buChar char="•"/>
              <a:defRPr sz="3000">
                <a:solidFill>
                  <a:srgbClr val="53585F"/>
                </a:solidFill>
                <a:latin typeface="Arial"/>
                <a:ea typeface="Arial"/>
                <a:cs typeface="Arial"/>
                <a:sym typeface="Arial"/>
              </a:defRPr>
            </a:pPr>
            <a:r>
              <a:rPr lang="en-US" b="1" dirty="0" smtClean="0"/>
              <a:t>Refinancing your rental —</a:t>
            </a:r>
            <a:r>
              <a:rPr lang="en-US" dirty="0" smtClean="0"/>
              <a:t> When you go to refinance your rental and take out the cash from renovating or owing it over the years that money you take out is not taxed. Since this does not qualify as income to you, no tax is due on the initial cash take out if done personally. Refinances, might have other tax implications (always check with your accountant)</a:t>
            </a:r>
            <a:endParaRPr b="1" dirty="0"/>
          </a:p>
        </p:txBody>
      </p:sp>
    </p:spTree>
    <p:extLst>
      <p:ext uri="{BB962C8B-B14F-4D97-AF65-F5344CB8AC3E}">
        <p14:creationId xmlns:p14="http://schemas.microsoft.com/office/powerpoint/2010/main" val="29552912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p:cNvSpPr/>
          <p:nvPr/>
        </p:nvSpPr>
        <p:spPr>
          <a:xfrm>
            <a:off x="-42478"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pic>
        <p:nvPicPr>
          <p:cNvPr id="12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6435"/>
            <a:ext cx="24384000" cy="18932435"/>
          </a:xfrm>
          <a:prstGeom prst="rect">
            <a:avLst/>
          </a:prstGeom>
          <a:ln w="12700" cap="flat">
            <a:noFill/>
            <a:miter lim="400000"/>
          </a:ln>
          <a:effectLst/>
        </p:spPr>
      </p:pic>
      <p:sp>
        <p:nvSpPr>
          <p:cNvPr id="128" name="Point five title goes here"/>
          <p:cNvSpPr txBox="1"/>
          <p:nvPr/>
        </p:nvSpPr>
        <p:spPr>
          <a:xfrm>
            <a:off x="5076763" y="5660465"/>
            <a:ext cx="14230474" cy="2000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US" sz="6000" dirty="0"/>
              <a:t>Understanding investment vehicles in your marketplace</a:t>
            </a:r>
          </a:p>
          <a:p>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31" name="Point five title goes here"/>
          <p:cNvSpPr txBox="1"/>
          <p:nvPr/>
        </p:nvSpPr>
        <p:spPr>
          <a:xfrm>
            <a:off x="1693188" y="1497484"/>
            <a:ext cx="214884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Understanding investment vehicles in your </a:t>
            </a:r>
            <a:r>
              <a:rPr lang="en-US" dirty="0" smtClean="0"/>
              <a:t>marketplace</a:t>
            </a:r>
            <a:endParaRPr lang="en-US" dirty="0"/>
          </a:p>
        </p:txBody>
      </p:sp>
      <p:sp>
        <p:nvSpPr>
          <p:cNvPr id="132" name="First discussion point name —  First discussion point explanation and example if necessary.…"/>
          <p:cNvSpPr txBox="1"/>
          <p:nvPr/>
        </p:nvSpPr>
        <p:spPr>
          <a:xfrm>
            <a:off x="1969366" y="37253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Equity in property</a:t>
            </a:r>
            <a:r>
              <a:rPr b="1" dirty="0" smtClean="0"/>
              <a:t>—</a:t>
            </a:r>
            <a:r>
              <a:rPr lang="en-CA" dirty="0" smtClean="0"/>
              <a:t>One of the largest untapped sources of capital. Makes no return on equity build up. Can borrow at low interest rates.</a:t>
            </a:r>
            <a:r>
              <a:rPr dirty="0" smtClean="0"/>
              <a:t/>
            </a:r>
            <a:br>
              <a:rPr dirty="0" smtClean="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Savings accounts</a:t>
            </a:r>
            <a:r>
              <a:rPr b="1" dirty="0" smtClean="0"/>
              <a:t>— </a:t>
            </a:r>
            <a:r>
              <a:rPr dirty="0" smtClean="0"/>
              <a:t> </a:t>
            </a:r>
            <a:r>
              <a:rPr lang="en-CA" dirty="0" smtClean="0"/>
              <a:t>Pay t</a:t>
            </a:r>
            <a:r>
              <a:rPr lang="en-US" dirty="0" smtClean="0"/>
              <a:t>h</a:t>
            </a:r>
            <a:r>
              <a:rPr lang="en-CA" dirty="0" smtClean="0"/>
              <a:t>e lowest returns in the market on money. Low risk, low return. Lots of money sitting with banks and credit unions. </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GIC’s</a:t>
            </a:r>
            <a:r>
              <a:rPr b="1" dirty="0" smtClean="0"/>
              <a:t>— </a:t>
            </a:r>
            <a:r>
              <a:rPr dirty="0" smtClean="0"/>
              <a:t> </a:t>
            </a:r>
            <a:r>
              <a:rPr lang="en-CA" dirty="0" smtClean="0"/>
              <a:t>Guaranteed investment certificate. Money is either locked in for a certain amount of time, usually 30 months to 10 years. Some GIC’s are redeemable, some aren't. Returns are guaranteed however they pay very low returns. On average 1-3%.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Government Registered Savings Plan</a:t>
            </a:r>
            <a:r>
              <a:rPr b="1" dirty="0" smtClean="0"/>
              <a:t>—</a:t>
            </a:r>
            <a:r>
              <a:rPr lang="en-CA" b="1" dirty="0" smtClean="0"/>
              <a:t> </a:t>
            </a:r>
            <a:r>
              <a:rPr lang="en-CA" dirty="0" smtClean="0"/>
              <a:t>Most common type of registered savings plan is a RRSP. Account holders usually have stocks or mutual funds invested inside these retirement accounts paying subpar returns.</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1" y="-883778"/>
            <a:ext cx="14548879" cy="14548879"/>
          </a:xfrm>
          <a:prstGeom prst="rect">
            <a:avLst/>
          </a:prstGeom>
          <a:ln w="12700" cap="flat">
            <a:noFill/>
            <a:miter lim="400000"/>
          </a:ln>
          <a:effectLst/>
        </p:spPr>
      </p:pic>
      <p:sp>
        <p:nvSpPr>
          <p:cNvPr id="97" name="Rectangle"/>
          <p:cNvSpPr/>
          <p:nvPr/>
        </p:nvSpPr>
        <p:spPr>
          <a:xfrm>
            <a:off x="0" y="0"/>
            <a:ext cx="24426478" cy="13716000"/>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98" name="Point two title goes here"/>
          <p:cNvSpPr txBox="1"/>
          <p:nvPr/>
        </p:nvSpPr>
        <p:spPr>
          <a:xfrm>
            <a:off x="5076763" y="5857875"/>
            <a:ext cx="14230474"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dirty="0" smtClean="0"/>
              <a:t>Home Equity</a:t>
            </a:r>
            <a:endParaRPr dirty="0"/>
          </a:p>
        </p:txBody>
      </p:sp>
    </p:spTree>
    <p:extLst>
      <p:ext uri="{BB962C8B-B14F-4D97-AF65-F5344CB8AC3E}">
        <p14:creationId xmlns:p14="http://schemas.microsoft.com/office/powerpoint/2010/main" val="4200961196"/>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1" name="Point six title goes here"/>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smtClean="0"/>
              <a:t>Equity in property</a:t>
            </a:r>
            <a:endParaRPr dirty="0"/>
          </a:p>
        </p:txBody>
      </p:sp>
      <p:sp>
        <p:nvSpPr>
          <p:cNvPr id="142" name="First discussion point name —  First discussion point explanation and example if necessary.…"/>
          <p:cNvSpPr txBox="1"/>
          <p:nvPr/>
        </p:nvSpPr>
        <p:spPr>
          <a:xfrm>
            <a:off x="1969366" y="3290517"/>
            <a:ext cx="21212222" cy="84157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a:t>I</a:t>
            </a:r>
            <a:r>
              <a:rPr lang="en-CA" b="1" dirty="0" smtClean="0"/>
              <a:t>dle equity in your home</a:t>
            </a:r>
            <a:r>
              <a:rPr b="1" dirty="0" smtClean="0"/>
              <a:t>— </a:t>
            </a:r>
            <a:r>
              <a:rPr dirty="0" smtClean="0"/>
              <a:t> </a:t>
            </a:r>
            <a:r>
              <a:rPr lang="en-CA" dirty="0" smtClean="0"/>
              <a:t>Most people don</a:t>
            </a:r>
            <a:r>
              <a:rPr lang="mr-IN" dirty="0" smtClean="0"/>
              <a:t>’</a:t>
            </a:r>
            <a:r>
              <a:rPr lang="en-CA" dirty="0" smtClean="0"/>
              <a:t>t realize this but having there home paid off or al</a:t>
            </a:r>
            <a:r>
              <a:rPr lang="en-US" dirty="0" err="1" smtClean="0"/>
              <a:t>mo</a:t>
            </a:r>
            <a:r>
              <a:rPr lang="en-CA" dirty="0" err="1" smtClean="0"/>
              <a:t>st</a:t>
            </a:r>
            <a:r>
              <a:rPr lang="en-CA" dirty="0" smtClean="0"/>
              <a:t> paid off is not getting them ahead. Lender can borrow you their equity in exchange to a sharing profits or making interest income in your project.  Your lender can also write off interest on the money borrowed to invest.  </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What is the return on equity</a:t>
            </a:r>
            <a:r>
              <a:rPr b="1" dirty="0" smtClean="0"/>
              <a:t>— </a:t>
            </a:r>
            <a:r>
              <a:rPr dirty="0" smtClean="0"/>
              <a:t> </a:t>
            </a:r>
            <a:r>
              <a:rPr lang="en-CA" dirty="0" smtClean="0"/>
              <a:t>The rate of return you make on having your home paid off is $0. Meaning because its considered idle, not invested anywhere you aren't making it work for you. Once you borrow that money and invest it </a:t>
            </a:r>
            <a:r>
              <a:rPr lang="en-US" dirty="0" smtClean="0"/>
              <a:t>I</a:t>
            </a:r>
            <a:r>
              <a:rPr lang="en-CA" dirty="0" smtClean="0"/>
              <a:t>n real estate your equity has a chance to grow and work.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Borrowing at low rates</a:t>
            </a:r>
            <a:r>
              <a:rPr b="1" dirty="0" smtClean="0"/>
              <a:t>— </a:t>
            </a:r>
            <a:r>
              <a:rPr dirty="0" smtClean="0"/>
              <a:t> </a:t>
            </a:r>
            <a:r>
              <a:rPr lang="en-CA" dirty="0"/>
              <a:t>You can borrow at low rates with the </a:t>
            </a:r>
            <a:r>
              <a:rPr lang="en-CA" dirty="0" smtClean="0"/>
              <a:t>bank. Most banks will loan you 80% LTV (loan to value) on your home. So if your home is worth $300,000 and paid off you can access $240,000 of that equity in a form of a line of credit. </a:t>
            </a:r>
            <a:r>
              <a:rPr b="1" dirty="0"/>
              <a:t/>
            </a:r>
            <a:br>
              <a:rPr b="1" dirty="0"/>
            </a:b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81" name="Here’s what we’re going to cover"/>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t>Here’s what we’re going to cover</a:t>
            </a:r>
          </a:p>
        </p:txBody>
      </p:sp>
      <p:sp>
        <p:nvSpPr>
          <p:cNvPr id="82" name="Point one…"/>
          <p:cNvSpPr txBox="1"/>
          <p:nvPr/>
        </p:nvSpPr>
        <p:spPr>
          <a:xfrm>
            <a:off x="2287910" y="3875892"/>
            <a:ext cx="19735248" cy="880817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20000"/>
              </a:lnSpc>
              <a:buSzPct val="75000"/>
              <a:buChar char="•"/>
              <a:defRPr sz="3000">
                <a:solidFill>
                  <a:srgbClr val="53585F"/>
                </a:solidFill>
                <a:latin typeface="Arial"/>
                <a:ea typeface="Arial"/>
                <a:cs typeface="Arial"/>
                <a:sym typeface="Arial"/>
              </a:defRPr>
            </a:pPr>
            <a:r>
              <a:rPr lang="en-US" sz="4000" dirty="0" smtClean="0"/>
              <a:t>What </a:t>
            </a:r>
            <a:r>
              <a:rPr lang="en-US" sz="4000" dirty="0"/>
              <a:t>is money? </a:t>
            </a:r>
            <a:endParaRPr lang="en-US" sz="4000" dirty="0" smtClean="0"/>
          </a:p>
          <a:p>
            <a:pPr marL="304131" indent="-304131" algn="l">
              <a:lnSpc>
                <a:spcPct val="120000"/>
              </a:lnSpc>
              <a:buSzPct val="75000"/>
              <a:buChar char="•"/>
              <a:defRPr sz="3000">
                <a:solidFill>
                  <a:srgbClr val="53585F"/>
                </a:solidFill>
                <a:latin typeface="Arial"/>
                <a:ea typeface="Arial"/>
                <a:cs typeface="Arial"/>
                <a:sym typeface="Arial"/>
              </a:defRPr>
            </a:pPr>
            <a:endParaRPr lang="en-US" sz="4000" dirty="0"/>
          </a:p>
          <a:p>
            <a:pPr marL="304131" indent="-304131" algn="l">
              <a:lnSpc>
                <a:spcPct val="120000"/>
              </a:lnSpc>
              <a:buSzPct val="75000"/>
              <a:buChar char="•"/>
              <a:defRPr sz="3000">
                <a:solidFill>
                  <a:srgbClr val="53585F"/>
                </a:solidFill>
                <a:latin typeface="Arial"/>
                <a:ea typeface="Arial"/>
                <a:cs typeface="Arial"/>
                <a:sym typeface="Arial"/>
              </a:defRPr>
            </a:pPr>
            <a:r>
              <a:rPr lang="en-US" sz="4000" dirty="0" smtClean="0"/>
              <a:t>Interest</a:t>
            </a:r>
            <a:r>
              <a:rPr lang="en-US" sz="4000" dirty="0"/>
              <a:t> </a:t>
            </a:r>
            <a:r>
              <a:rPr lang="en-US" sz="4000" dirty="0" smtClean="0"/>
              <a:t>income and </a:t>
            </a:r>
            <a:r>
              <a:rPr lang="en-US" sz="4000" dirty="0"/>
              <a:t>Capital Gains. How investment returns </a:t>
            </a:r>
            <a:r>
              <a:rPr lang="en-US" sz="4000" dirty="0" smtClean="0"/>
              <a:t>work</a:t>
            </a:r>
          </a:p>
          <a:p>
            <a:pPr marL="304131" indent="-304131" algn="l">
              <a:lnSpc>
                <a:spcPct val="120000"/>
              </a:lnSpc>
              <a:buSzPct val="75000"/>
              <a:buChar char="•"/>
              <a:defRPr sz="3000">
                <a:solidFill>
                  <a:srgbClr val="53585F"/>
                </a:solidFill>
                <a:latin typeface="Arial"/>
                <a:ea typeface="Arial"/>
                <a:cs typeface="Arial"/>
                <a:sym typeface="Arial"/>
              </a:defRPr>
            </a:pPr>
            <a:endParaRPr lang="en-US" sz="4000" dirty="0"/>
          </a:p>
          <a:p>
            <a:pPr marL="304131" indent="-304131" algn="l">
              <a:lnSpc>
                <a:spcPct val="120000"/>
              </a:lnSpc>
              <a:buSzPct val="75000"/>
              <a:buChar char="•"/>
              <a:defRPr sz="3000">
                <a:solidFill>
                  <a:srgbClr val="53585F"/>
                </a:solidFill>
                <a:latin typeface="Arial"/>
                <a:ea typeface="Arial"/>
                <a:cs typeface="Arial"/>
                <a:sym typeface="Arial"/>
              </a:defRPr>
            </a:pPr>
            <a:r>
              <a:rPr lang="en-US" sz="4000" dirty="0" smtClean="0"/>
              <a:t>Profits </a:t>
            </a:r>
            <a:r>
              <a:rPr lang="en-US" sz="4000" dirty="0"/>
              <a:t>from </a:t>
            </a:r>
            <a:r>
              <a:rPr lang="en-US" sz="4000" dirty="0" smtClean="0"/>
              <a:t>flipping</a:t>
            </a:r>
          </a:p>
          <a:p>
            <a:pPr marL="304131" indent="-304131" algn="l">
              <a:lnSpc>
                <a:spcPct val="120000"/>
              </a:lnSpc>
              <a:buSzPct val="75000"/>
              <a:buChar char="•"/>
              <a:defRPr sz="3000">
                <a:solidFill>
                  <a:srgbClr val="53585F"/>
                </a:solidFill>
                <a:latin typeface="Arial"/>
                <a:ea typeface="Arial"/>
                <a:cs typeface="Arial"/>
                <a:sym typeface="Arial"/>
              </a:defRPr>
            </a:pPr>
            <a:endParaRPr lang="en-US" sz="4000" dirty="0"/>
          </a:p>
          <a:p>
            <a:pPr marL="304131" indent="-304131" algn="l">
              <a:lnSpc>
                <a:spcPct val="120000"/>
              </a:lnSpc>
              <a:buSzPct val="75000"/>
              <a:buChar char="•"/>
              <a:defRPr sz="3000">
                <a:solidFill>
                  <a:srgbClr val="53585F"/>
                </a:solidFill>
                <a:latin typeface="Arial"/>
                <a:ea typeface="Arial"/>
                <a:cs typeface="Arial"/>
                <a:sym typeface="Arial"/>
              </a:defRPr>
            </a:pPr>
            <a:r>
              <a:rPr lang="en-US" sz="4000" dirty="0" smtClean="0"/>
              <a:t>Rental </a:t>
            </a:r>
            <a:r>
              <a:rPr lang="en-US" sz="4000" dirty="0"/>
              <a:t>income, appreciation, mortgage payment and </a:t>
            </a:r>
            <a:r>
              <a:rPr lang="en-US" sz="4000" dirty="0" smtClean="0"/>
              <a:t>refinancing</a:t>
            </a:r>
          </a:p>
          <a:p>
            <a:pPr marL="304131" indent="-304131" algn="l">
              <a:lnSpc>
                <a:spcPct val="120000"/>
              </a:lnSpc>
              <a:buSzPct val="75000"/>
              <a:buChar char="•"/>
              <a:defRPr sz="3000">
                <a:solidFill>
                  <a:srgbClr val="53585F"/>
                </a:solidFill>
                <a:latin typeface="Arial"/>
                <a:ea typeface="Arial"/>
                <a:cs typeface="Arial"/>
                <a:sym typeface="Arial"/>
              </a:defRPr>
            </a:pPr>
            <a:endParaRPr lang="en-US" sz="4000" dirty="0"/>
          </a:p>
          <a:p>
            <a:pPr marL="304131" indent="-304131" algn="l">
              <a:lnSpc>
                <a:spcPct val="120000"/>
              </a:lnSpc>
              <a:buSzPct val="75000"/>
              <a:buChar char="•"/>
              <a:defRPr sz="3000">
                <a:solidFill>
                  <a:srgbClr val="53585F"/>
                </a:solidFill>
                <a:latin typeface="Arial"/>
                <a:ea typeface="Arial"/>
                <a:cs typeface="Arial"/>
                <a:sym typeface="Arial"/>
              </a:defRPr>
            </a:pPr>
            <a:r>
              <a:rPr lang="en-US" sz="4000" dirty="0" smtClean="0"/>
              <a:t>Understanding </a:t>
            </a:r>
            <a:r>
              <a:rPr lang="en-US" sz="4000" dirty="0"/>
              <a:t>investment vehicles in your </a:t>
            </a:r>
            <a:r>
              <a:rPr lang="en-US" sz="4000" dirty="0" smtClean="0"/>
              <a:t>marketplace</a:t>
            </a:r>
          </a:p>
          <a:p>
            <a:pPr marL="304131" indent="-304131" algn="l">
              <a:lnSpc>
                <a:spcPct val="120000"/>
              </a:lnSpc>
              <a:buSzPct val="75000"/>
              <a:buChar char="•"/>
              <a:defRPr sz="3000">
                <a:solidFill>
                  <a:srgbClr val="53585F"/>
                </a:solidFill>
                <a:latin typeface="Arial"/>
                <a:ea typeface="Arial"/>
                <a:cs typeface="Arial"/>
                <a:sym typeface="Arial"/>
              </a:defRPr>
            </a:pPr>
            <a:endParaRPr lang="en-US" sz="4000" dirty="0"/>
          </a:p>
          <a:p>
            <a:pPr marL="304131" indent="-304131" algn="l">
              <a:lnSpc>
                <a:spcPct val="120000"/>
              </a:lnSpc>
              <a:buSzPct val="75000"/>
              <a:buChar char="•"/>
              <a:defRPr sz="3000">
                <a:solidFill>
                  <a:srgbClr val="53585F"/>
                </a:solidFill>
                <a:latin typeface="Arial"/>
                <a:ea typeface="Arial"/>
                <a:cs typeface="Arial"/>
                <a:sym typeface="Arial"/>
              </a:defRPr>
            </a:pPr>
            <a:r>
              <a:rPr lang="en-US" sz="4000" dirty="0" smtClean="0"/>
              <a:t>Most common real estate terms and definitions </a:t>
            </a:r>
            <a:endParaRPr lang="en-US" dirty="0"/>
          </a:p>
          <a:p>
            <a:pPr marL="304131" indent="-304131" algn="l">
              <a:lnSpc>
                <a:spcPct val="120000"/>
              </a:lnSpc>
              <a:buSzPct val="75000"/>
              <a:buChar char="•"/>
              <a:defRPr sz="3000">
                <a:solidFill>
                  <a:srgbClr val="53585F"/>
                </a:solidFill>
                <a:latin typeface="Arial"/>
                <a:ea typeface="Arial"/>
                <a:cs typeface="Arial"/>
                <a:sym typeface="Arial"/>
              </a:defRPr>
            </a:pPr>
            <a:endParaRPr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42478" y="180339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561800" cy="13743481"/>
          </a:xfrm>
          <a:prstGeom prst="rect">
            <a:avLst/>
          </a:prstGeom>
          <a:ln w="12700" cap="flat">
            <a:noFill/>
            <a:miter lim="400000"/>
          </a:ln>
          <a:effectLst/>
        </p:spPr>
      </p:pic>
    </p:spTree>
    <p:extLst>
      <p:ext uri="{BB962C8B-B14F-4D97-AF65-F5344CB8AC3E}">
        <p14:creationId xmlns:p14="http://schemas.microsoft.com/office/powerpoint/2010/main" val="33584340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4129768" y="16752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smtClean="0"/>
              <a:t>Savings Account </a:t>
            </a:r>
          </a:p>
        </p:txBody>
      </p:sp>
      <p:sp>
        <p:nvSpPr>
          <p:cNvPr id="92" name="First discussion point name —  First discussion point explanation and example if necessary.…"/>
          <p:cNvSpPr txBox="1"/>
          <p:nvPr/>
        </p:nvSpPr>
        <p:spPr>
          <a:xfrm>
            <a:off x="1969366" y="4385773"/>
            <a:ext cx="21212222" cy="84157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Average bank savings rate</a:t>
            </a:r>
            <a:r>
              <a:rPr b="1" dirty="0" smtClean="0"/>
              <a:t>— </a:t>
            </a:r>
            <a:r>
              <a:rPr dirty="0" smtClean="0"/>
              <a:t> </a:t>
            </a:r>
            <a:r>
              <a:rPr lang="en-CA" dirty="0" smtClean="0"/>
              <a:t>The average bank savings rate is 1%. This is if you have a minimum balance sitting there. People with these types of funds are good savers. Having money for a “rainy day” that usually never happens.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Money is very liquid</a:t>
            </a:r>
            <a:r>
              <a:rPr b="1" dirty="0" smtClean="0"/>
              <a:t>— </a:t>
            </a:r>
            <a:r>
              <a:rPr dirty="0" smtClean="0"/>
              <a:t> </a:t>
            </a:r>
            <a:r>
              <a:rPr lang="en-CA" dirty="0" smtClean="0"/>
              <a:t>If you come across a potential lender like this who has capital available you know they can access </a:t>
            </a:r>
            <a:r>
              <a:rPr lang="en-US" dirty="0" smtClean="0"/>
              <a:t>the money</a:t>
            </a:r>
            <a:r>
              <a:rPr lang="en-CA" dirty="0" smtClean="0"/>
              <a:t> very quick if need be.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Where to find this</a:t>
            </a:r>
            <a:r>
              <a:rPr b="1" dirty="0" smtClean="0"/>
              <a:t>— </a:t>
            </a:r>
            <a:r>
              <a:rPr dirty="0" smtClean="0"/>
              <a:t> </a:t>
            </a:r>
            <a:r>
              <a:rPr lang="en-CA" dirty="0" smtClean="0"/>
              <a:t>Generally speaking people who have these sorts of funds are usually a bit older, senior citizens, people who are retired, your grandmother. </a:t>
            </a:r>
          </a:p>
          <a:p>
            <a:pPr marL="304131" indent="-304131" algn="l">
              <a:lnSpc>
                <a:spcPct val="150000"/>
              </a:lnSpc>
              <a:buSzPct val="75000"/>
              <a:buChar char="•"/>
              <a:defRPr sz="3000">
                <a:solidFill>
                  <a:srgbClr val="53585F"/>
                </a:solidFill>
                <a:latin typeface="Arial"/>
                <a:ea typeface="Arial"/>
                <a:cs typeface="Arial"/>
                <a:sym typeface="Arial"/>
              </a:defRPr>
            </a:pPr>
            <a:endParaRPr lang="en-CA"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Very conservative in nature</a:t>
            </a:r>
            <a:r>
              <a:rPr lang="en-US" b="1" dirty="0" smtClean="0"/>
              <a:t>— </a:t>
            </a:r>
            <a:r>
              <a:rPr lang="en-US" dirty="0" smtClean="0"/>
              <a:t>Be sure they understand the in’s and out’s before they commit to lending you money. Take extra time if need be to make sure they are comfortable with you and investing in real estate in general.  </a:t>
            </a:r>
            <a:r>
              <a:rPr b="1" dirty="0"/>
              <a:t/>
            </a:r>
            <a:br>
              <a:rPr b="1" dirty="0"/>
            </a:br>
            <a:endParaRPr b="1" dirty="0"/>
          </a:p>
        </p:txBody>
      </p:sp>
    </p:spTree>
    <p:extLst>
      <p:ext uri="{BB962C8B-B14F-4D97-AF65-F5344CB8AC3E}">
        <p14:creationId xmlns:p14="http://schemas.microsoft.com/office/powerpoint/2010/main" val="9236216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28922" cy="13743480"/>
          </a:xfrm>
          <a:prstGeom prst="rect">
            <a:avLst/>
          </a:prstGeom>
          <a:ln w="12700" cap="flat">
            <a:noFill/>
            <a:miter lim="400000"/>
          </a:ln>
          <a:effectLst/>
        </p:spPr>
      </p:pic>
      <p:sp>
        <p:nvSpPr>
          <p:cNvPr id="87" name="Rectangle"/>
          <p:cNvSpPr/>
          <p:nvPr/>
        </p:nvSpPr>
        <p:spPr>
          <a:xfrm>
            <a:off x="0" y="2539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88" name="Point one title goes here"/>
          <p:cNvSpPr txBox="1"/>
          <p:nvPr/>
        </p:nvSpPr>
        <p:spPr>
          <a:xfrm>
            <a:off x="5076763" y="5857875"/>
            <a:ext cx="14230474"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dirty="0" smtClean="0"/>
              <a:t>Guaranteed Investment Certificates</a:t>
            </a:r>
            <a:endParaRPr dirty="0"/>
          </a:p>
        </p:txBody>
      </p:sp>
    </p:spTree>
    <p:extLst>
      <p:ext uri="{BB962C8B-B14F-4D97-AF65-F5344CB8AC3E}">
        <p14:creationId xmlns:p14="http://schemas.microsoft.com/office/powerpoint/2010/main" val="40630948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1" name="Point six title goes here"/>
          <p:cNvSpPr txBox="1"/>
          <p:nvPr/>
        </p:nvSpPr>
        <p:spPr>
          <a:xfrm>
            <a:off x="4129768" y="16752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Guaranteed Investment </a:t>
            </a:r>
            <a:r>
              <a:rPr lang="en-US" dirty="0" smtClean="0"/>
              <a:t>Certificates</a:t>
            </a:r>
            <a:endParaRPr lang="en-US" dirty="0"/>
          </a:p>
        </p:txBody>
      </p:sp>
      <p:sp>
        <p:nvSpPr>
          <p:cNvPr id="142" name="First discussion point name —  First discussion point explanation and example if necessary.…"/>
          <p:cNvSpPr txBox="1"/>
          <p:nvPr/>
        </p:nvSpPr>
        <p:spPr>
          <a:xfrm>
            <a:off x="1969366" y="3290517"/>
            <a:ext cx="21212222" cy="84157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Biggest bank selling product</a:t>
            </a:r>
            <a:r>
              <a:rPr b="1" dirty="0" smtClean="0"/>
              <a:t>—</a:t>
            </a:r>
            <a:r>
              <a:rPr lang="en-CA" dirty="0" smtClean="0"/>
              <a:t> T</a:t>
            </a:r>
            <a:r>
              <a:rPr lang="en-US" dirty="0" smtClean="0"/>
              <a:t>h</a:t>
            </a:r>
            <a:r>
              <a:rPr lang="en-CA" dirty="0" smtClean="0"/>
              <a:t>is is because your everyday banking client puts their money in a GIC either because that is all they know about, are comfortable with or what the banker has suggested they do. </a:t>
            </a:r>
          </a:p>
          <a:p>
            <a:pPr marL="304131" indent="-304131" algn="l">
              <a:lnSpc>
                <a:spcPct val="150000"/>
              </a:lnSpc>
              <a:buSzPct val="75000"/>
              <a:buChar char="•"/>
              <a:defRPr sz="3000">
                <a:solidFill>
                  <a:srgbClr val="53585F"/>
                </a:solidFill>
                <a:latin typeface="Arial"/>
                <a:ea typeface="Arial"/>
                <a:cs typeface="Arial"/>
                <a:sym typeface="Arial"/>
              </a:defRPr>
            </a:pPr>
            <a:endParaRPr lang="en-CA"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Locked in and redeemable funds</a:t>
            </a:r>
            <a:r>
              <a:rPr lang="en-US" b="1" dirty="0"/>
              <a:t>— </a:t>
            </a:r>
            <a:r>
              <a:rPr lang="en-US" b="1" dirty="0" smtClean="0"/>
              <a:t> </a:t>
            </a:r>
            <a:r>
              <a:rPr lang="en-US" dirty="0" smtClean="0"/>
              <a:t>If a potential lenders money is in a locked in term. Usually 1-5 years its nearly impossible to access it unless it</a:t>
            </a:r>
            <a:r>
              <a:rPr lang="mr-IN" dirty="0" smtClean="0"/>
              <a:t>’</a:t>
            </a:r>
            <a:r>
              <a:rPr lang="en-US" dirty="0" smtClean="0"/>
              <a:t>s a dire emergency.</a:t>
            </a:r>
            <a:r>
              <a:rPr lang="en-CA" b="1" dirty="0" smtClean="0"/>
              <a:t> </a:t>
            </a:r>
            <a:r>
              <a:rPr lang="en-CA" dirty="0" smtClean="0"/>
              <a:t>These products pay interest income meaning what you make on a return is fully taxable. 100% taxable </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They pay very low rates of return</a:t>
            </a:r>
            <a:r>
              <a:rPr b="1" dirty="0" smtClean="0"/>
              <a:t>— </a:t>
            </a:r>
            <a:r>
              <a:rPr lang="en-CA" dirty="0"/>
              <a:t>Returns are guaranteed however they pay very low returns. On average 1-3</a:t>
            </a:r>
            <a:r>
              <a:rPr lang="en-CA" dirty="0" smtClean="0"/>
              <a:t>%. This makes moving money from lenders GIC’s to your project easier as on average a lender usually makes is 8-12% return per annum in real estate.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Read this blog post</a:t>
            </a:r>
            <a:r>
              <a:rPr b="1" dirty="0" smtClean="0"/>
              <a:t>— </a:t>
            </a:r>
            <a:r>
              <a:rPr dirty="0" smtClean="0"/>
              <a:t> </a:t>
            </a:r>
            <a:r>
              <a:rPr lang="en-US" b="1" dirty="0"/>
              <a:t>https://raiseprivatefunds.com/blog-post-one</a:t>
            </a:r>
            <a:endParaRPr b="1" dirty="0"/>
          </a:p>
        </p:txBody>
      </p:sp>
    </p:spTree>
    <p:extLst>
      <p:ext uri="{BB962C8B-B14F-4D97-AF65-F5344CB8AC3E}">
        <p14:creationId xmlns:p14="http://schemas.microsoft.com/office/powerpoint/2010/main" val="27405796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40602" cy="13743480"/>
          </a:xfrm>
          <a:prstGeom prst="rect">
            <a:avLst/>
          </a:prstGeom>
          <a:ln w="12700" cap="flat">
            <a:noFill/>
            <a:miter lim="400000"/>
          </a:ln>
          <a:effectLst/>
        </p:spPr>
      </p:pic>
      <p:sp>
        <p:nvSpPr>
          <p:cNvPr id="97" name="Rectangle"/>
          <p:cNvSpPr/>
          <p:nvPr/>
        </p:nvSpPr>
        <p:spPr>
          <a:xfrm>
            <a:off x="0" y="5287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98" name="Point two title goes here"/>
          <p:cNvSpPr txBox="1"/>
          <p:nvPr/>
        </p:nvSpPr>
        <p:spPr>
          <a:xfrm>
            <a:off x="5076763" y="5857875"/>
            <a:ext cx="14230474"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dirty="0" smtClean="0"/>
              <a:t>Government Registered Savings Plans </a:t>
            </a:r>
            <a:endParaRPr dirty="0"/>
          </a:p>
        </p:txBody>
      </p:sp>
    </p:spTree>
    <p:extLst>
      <p:ext uri="{BB962C8B-B14F-4D97-AF65-F5344CB8AC3E}">
        <p14:creationId xmlns:p14="http://schemas.microsoft.com/office/powerpoint/2010/main" val="33059115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4129768" y="11414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Government Registered Savings Plans </a:t>
            </a:r>
          </a:p>
        </p:txBody>
      </p:sp>
      <p:sp>
        <p:nvSpPr>
          <p:cNvPr id="102" name="First discussion point name —  First discussion point explanation and example if necessary.…"/>
          <p:cNvSpPr txBox="1"/>
          <p:nvPr/>
        </p:nvSpPr>
        <p:spPr>
          <a:xfrm>
            <a:off x="2540000" y="2556973"/>
            <a:ext cx="20641588" cy="10493256"/>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Registered Retirement Savings Plans </a:t>
            </a:r>
            <a:r>
              <a:rPr b="1" dirty="0" smtClean="0"/>
              <a:t>— </a:t>
            </a:r>
            <a:r>
              <a:rPr dirty="0" smtClean="0"/>
              <a:t> </a:t>
            </a:r>
            <a:r>
              <a:rPr lang="en-CA" dirty="0"/>
              <a:t>Most common type of registered savings plan is a </a:t>
            </a:r>
            <a:r>
              <a:rPr lang="en-CA" dirty="0" smtClean="0"/>
              <a:t>RRSP.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a:t>G</a:t>
            </a:r>
            <a:r>
              <a:rPr lang="en-CA" b="1" dirty="0" smtClean="0"/>
              <a:t>overnment financial account </a:t>
            </a:r>
            <a:r>
              <a:rPr b="1" dirty="0" smtClean="0"/>
              <a:t>— </a:t>
            </a:r>
            <a:r>
              <a:rPr dirty="0" smtClean="0"/>
              <a:t> </a:t>
            </a:r>
            <a:r>
              <a:rPr lang="en-CA" dirty="0" smtClean="0"/>
              <a:t>You can hold investments such as a GIC’s, Bonds, Mortgage loans, Mutual funds and other investment products.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Contributions</a:t>
            </a:r>
            <a:r>
              <a:rPr b="1" dirty="0" smtClean="0"/>
              <a:t>— </a:t>
            </a:r>
            <a:r>
              <a:rPr dirty="0" smtClean="0"/>
              <a:t>. </a:t>
            </a:r>
            <a:r>
              <a:rPr lang="en-CA" dirty="0" smtClean="0"/>
              <a:t>Contributions are tax deductible and can lower your taxable income for the year.  Income made in account is tax deferred. Grow tax free however your fully taxed on with drawl. </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Largest untapped market for capital</a:t>
            </a:r>
            <a:r>
              <a:rPr b="1" dirty="0" smtClean="0"/>
              <a:t>— </a:t>
            </a:r>
            <a:r>
              <a:rPr dirty="0" smtClean="0"/>
              <a:t> </a:t>
            </a:r>
            <a:r>
              <a:rPr lang="en-CA" dirty="0" smtClean="0"/>
              <a:t>Registered savings plan holders can loan you money in a form of a mortgage.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Lender has more security on their money</a:t>
            </a:r>
            <a:r>
              <a:rPr b="1" dirty="0" smtClean="0"/>
              <a:t>— </a:t>
            </a:r>
            <a:r>
              <a:rPr dirty="0" smtClean="0"/>
              <a:t> </a:t>
            </a:r>
            <a:r>
              <a:rPr lang="en-CA" dirty="0" smtClean="0"/>
              <a:t>There money is secured by the real estate deal. Lawyer draws up a mortgage like any bank would. When they transfer over funds from current institution to you its not taxed as it</a:t>
            </a:r>
            <a:r>
              <a:rPr lang="mr-IN" dirty="0" smtClean="0"/>
              <a:t>’</a:t>
            </a:r>
            <a:r>
              <a:rPr lang="en-CA" dirty="0" smtClean="0"/>
              <a:t>s a “transfer in kind”.</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Higher and consistent returns</a:t>
            </a:r>
            <a:r>
              <a:rPr b="1" dirty="0" smtClean="0"/>
              <a:t>— </a:t>
            </a:r>
            <a:r>
              <a:rPr dirty="0" smtClean="0"/>
              <a:t> </a:t>
            </a:r>
            <a:r>
              <a:rPr lang="en-CA" dirty="0" smtClean="0"/>
              <a:t>Lenders usually can earn 8-12% return from you. Everything is negotiable. </a:t>
            </a:r>
            <a:endParaRPr dirty="0"/>
          </a:p>
        </p:txBody>
      </p:sp>
    </p:spTree>
    <p:extLst>
      <p:ext uri="{BB962C8B-B14F-4D97-AF65-F5344CB8AC3E}">
        <p14:creationId xmlns:p14="http://schemas.microsoft.com/office/powerpoint/2010/main" val="20444197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0984"/>
            <a:ext cx="24384000" cy="18264464"/>
          </a:xfrm>
          <a:prstGeom prst="rect">
            <a:avLst/>
          </a:prstGeom>
          <a:ln w="12700" cap="flat">
            <a:noFill/>
            <a:miter lim="400000"/>
          </a:ln>
          <a:effectLst/>
        </p:spPr>
      </p:pic>
      <p:sp>
        <p:nvSpPr>
          <p:cNvPr id="77" name="Rectangle"/>
          <p:cNvSpPr/>
          <p:nvPr/>
        </p:nvSpPr>
        <p:spPr>
          <a:xfrm>
            <a:off x="-42478" y="2747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78" name="Module Title Goes Here"/>
          <p:cNvSpPr txBox="1">
            <a:spLocks noGrp="1"/>
          </p:cNvSpPr>
          <p:nvPr>
            <p:ph type="ctrTitle" idx="4294967295"/>
          </p:nvPr>
        </p:nvSpPr>
        <p:spPr>
          <a:xfrm>
            <a:off x="3556000" y="5857875"/>
            <a:ext cx="17449800" cy="2000250"/>
          </a:xfrm>
          <a:prstGeom prst="rect">
            <a:avLst/>
          </a:prstGeom>
        </p:spPr>
        <p:txBody>
          <a:bodyPr>
            <a:normAutofit/>
          </a:bodyPr>
          <a:lstStyle>
            <a:lvl1pPr>
              <a:defRPr sz="5600" b="1">
                <a:latin typeface="Helvetica"/>
                <a:ea typeface="Helvetica"/>
                <a:cs typeface="Helvetica"/>
                <a:sym typeface="Helvetica"/>
              </a:defRPr>
            </a:lvl1pPr>
          </a:lstStyle>
          <a:p>
            <a:r>
              <a:rPr lang="en-US" sz="6000" dirty="0"/>
              <a:t>Most common real estate terms and definitions </a:t>
            </a:r>
            <a:r>
              <a:rPr lang="en-US" dirty="0"/>
              <a:t/>
            </a:r>
            <a:br>
              <a:rPr lang="en-US" dirty="0"/>
            </a:br>
            <a:endParaRPr dirty="0"/>
          </a:p>
        </p:txBody>
      </p:sp>
    </p:spTree>
    <p:extLst>
      <p:ext uri="{BB962C8B-B14F-4D97-AF65-F5344CB8AC3E}">
        <p14:creationId xmlns:p14="http://schemas.microsoft.com/office/powerpoint/2010/main" val="42321187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3276600" y="1141484"/>
            <a:ext cx="191008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Most common real estate terms and definitions </a:t>
            </a:r>
          </a:p>
        </p:txBody>
      </p:sp>
      <p:sp>
        <p:nvSpPr>
          <p:cNvPr id="92" name="First discussion point name —  First discussion point explanation and example if necessary.…"/>
          <p:cNvSpPr txBox="1"/>
          <p:nvPr/>
        </p:nvSpPr>
        <p:spPr>
          <a:xfrm>
            <a:off x="1969366" y="28871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After repair value (ARV)</a:t>
            </a:r>
            <a:r>
              <a:rPr b="1" dirty="0" smtClean="0"/>
              <a:t>— </a:t>
            </a:r>
            <a:r>
              <a:rPr dirty="0" smtClean="0"/>
              <a:t> </a:t>
            </a:r>
            <a:r>
              <a:rPr lang="en-CA" dirty="0" smtClean="0"/>
              <a:t>What a property will be worth on the market, usually after renovations and updates.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err="1" smtClean="0"/>
              <a:t>Comparables</a:t>
            </a:r>
            <a:r>
              <a:rPr lang="en-CA" b="1" dirty="0" smtClean="0"/>
              <a:t> (Comps)</a:t>
            </a:r>
            <a:r>
              <a:rPr b="1" dirty="0" smtClean="0"/>
              <a:t>— </a:t>
            </a:r>
            <a:r>
              <a:rPr dirty="0" smtClean="0"/>
              <a:t> </a:t>
            </a:r>
            <a:r>
              <a:rPr lang="en-CA" dirty="0" smtClean="0"/>
              <a:t>A list of homes that have recently sold which you can use to compare your property to once renovations have been completed. Comparing “apples to apples”. A realtor on your team can give you </a:t>
            </a:r>
            <a:r>
              <a:rPr lang="en-CA" dirty="0" err="1" smtClean="0"/>
              <a:t>comparables</a:t>
            </a:r>
            <a:r>
              <a:rPr lang="en-CA" dirty="0"/>
              <a:t> </a:t>
            </a:r>
            <a:r>
              <a:rPr lang="en-CA" dirty="0" smtClean="0"/>
              <a:t>in your requested area.</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Skin in the game</a:t>
            </a:r>
            <a:r>
              <a:rPr b="1" dirty="0" smtClean="0"/>
              <a:t>— </a:t>
            </a:r>
            <a:r>
              <a:rPr dirty="0" smtClean="0"/>
              <a:t> </a:t>
            </a:r>
            <a:r>
              <a:rPr lang="en-CA" dirty="0" smtClean="0"/>
              <a:t>An amount of money that you put down or into the deal yourself. Lenders sometimes want to see this</a:t>
            </a:r>
          </a:p>
          <a:p>
            <a:pPr marL="304131" indent="-304131" algn="l">
              <a:lnSpc>
                <a:spcPct val="150000"/>
              </a:lnSpc>
              <a:buSzPct val="75000"/>
              <a:buChar char="•"/>
              <a:defRPr sz="3000">
                <a:solidFill>
                  <a:srgbClr val="53585F"/>
                </a:solidFill>
                <a:latin typeface="Arial"/>
                <a:ea typeface="Arial"/>
                <a:cs typeface="Arial"/>
                <a:sym typeface="Arial"/>
              </a:defRPr>
            </a:pPr>
            <a:endParaRPr lang="en-CA"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Loan to value (LTV)</a:t>
            </a:r>
            <a:r>
              <a:rPr b="1" dirty="0" smtClean="0"/>
              <a:t>— </a:t>
            </a:r>
            <a:r>
              <a:rPr dirty="0" smtClean="0"/>
              <a:t> </a:t>
            </a:r>
            <a:r>
              <a:rPr lang="en-CA" dirty="0" smtClean="0"/>
              <a:t>Banks and other lenders use LTV ratio to assess risk. The higher the LTV the more risk to a lender</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Due Diligence</a:t>
            </a:r>
            <a:r>
              <a:rPr b="1" dirty="0" smtClean="0"/>
              <a:t>— </a:t>
            </a:r>
            <a:r>
              <a:rPr dirty="0" smtClean="0"/>
              <a:t> </a:t>
            </a:r>
            <a:r>
              <a:rPr lang="en-CA" dirty="0" smtClean="0"/>
              <a:t>Doing further investigation into the property. Are there liens on title, foundation work required, </a:t>
            </a:r>
            <a:r>
              <a:rPr lang="en-CA" dirty="0" err="1" smtClean="0"/>
              <a:t>ect</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Cap rate</a:t>
            </a:r>
            <a:r>
              <a:rPr b="1" dirty="0" smtClean="0"/>
              <a:t>— </a:t>
            </a:r>
            <a:r>
              <a:rPr dirty="0" smtClean="0"/>
              <a:t> </a:t>
            </a:r>
            <a:r>
              <a:rPr lang="en-CA" dirty="0" smtClean="0"/>
              <a:t>A calculation </a:t>
            </a:r>
            <a:r>
              <a:rPr lang="en-CA" dirty="0"/>
              <a:t>u</a:t>
            </a:r>
            <a:r>
              <a:rPr lang="en-CA" dirty="0" smtClean="0"/>
              <a:t>sed to compare one property to another. Calculated by dividing your annual net operating income by purchase price. Example $30,000 Annual NET income/ $300,000 purchase price = 10% Cap rate.</a:t>
            </a:r>
            <a:endParaRPr dirty="0"/>
          </a:p>
        </p:txBody>
      </p:sp>
    </p:spTree>
    <p:extLst>
      <p:ext uri="{BB962C8B-B14F-4D97-AF65-F5344CB8AC3E}">
        <p14:creationId xmlns:p14="http://schemas.microsoft.com/office/powerpoint/2010/main" val="14587853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3302000" y="1252091"/>
            <a:ext cx="19100800" cy="1913984"/>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Most common real estate terms and </a:t>
            </a:r>
            <a:r>
              <a:rPr lang="en-US" dirty="0" smtClean="0"/>
              <a:t>definitions </a:t>
            </a:r>
            <a:r>
              <a:rPr lang="en-US" sz="5500" dirty="0" smtClean="0"/>
              <a:t>continued</a:t>
            </a:r>
            <a:r>
              <a:rPr lang="mr-IN" sz="5500" dirty="0" smtClean="0"/>
              <a:t>…</a:t>
            </a:r>
            <a:r>
              <a:rPr lang="en-US" sz="5500" dirty="0" smtClean="0"/>
              <a:t> </a:t>
            </a:r>
            <a:endParaRPr lang="en-US" sz="5500" dirty="0"/>
          </a:p>
        </p:txBody>
      </p:sp>
      <p:sp>
        <p:nvSpPr>
          <p:cNvPr id="92" name="First discussion point name —  First discussion point explanation and example if necessary.…"/>
          <p:cNvSpPr txBox="1"/>
          <p:nvPr/>
        </p:nvSpPr>
        <p:spPr>
          <a:xfrm>
            <a:off x="1969366" y="3572973"/>
            <a:ext cx="21212222" cy="91082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Return on Investment (ROI)</a:t>
            </a:r>
            <a:r>
              <a:rPr b="1" dirty="0" smtClean="0"/>
              <a:t>— </a:t>
            </a:r>
            <a:r>
              <a:rPr lang="en-CA" dirty="0" smtClean="0"/>
              <a:t>Used to compare one investment to another. Measures the amount of return of an investment, relative to the other investment costs. Example: Amount returned or made $20,000 / Cost of investment $200,000 = 10% ROI or return on investment.</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Equity</a:t>
            </a:r>
            <a:r>
              <a:rPr b="1" dirty="0" smtClean="0"/>
              <a:t>— </a:t>
            </a:r>
            <a:r>
              <a:rPr lang="en-CA" dirty="0" smtClean="0"/>
              <a:t>Refers to the amount the home is worth today in comparison to what is owed on the mortgage. The difference in that amount equals equity. Example: Home value $300,000. Mortgage $250,000. Equity is $50,000</a:t>
            </a:r>
          </a:p>
          <a:p>
            <a:pPr marL="304131" indent="-304131" algn="l">
              <a:lnSpc>
                <a:spcPct val="150000"/>
              </a:lnSpc>
              <a:buSzPct val="75000"/>
              <a:buChar char="•"/>
              <a:defRPr sz="3000">
                <a:solidFill>
                  <a:srgbClr val="53585F"/>
                </a:solidFill>
                <a:latin typeface="Arial"/>
                <a:ea typeface="Arial"/>
                <a:cs typeface="Arial"/>
                <a:sym typeface="Arial"/>
              </a:defRPr>
            </a:pP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Cash flow</a:t>
            </a:r>
            <a:r>
              <a:rPr b="1" dirty="0" smtClean="0"/>
              <a:t>— </a:t>
            </a:r>
            <a:r>
              <a:rPr dirty="0" smtClean="0"/>
              <a:t> </a:t>
            </a:r>
            <a:r>
              <a:rPr lang="en-CA" dirty="0" smtClean="0"/>
              <a:t>The amount of money left over every month from the rent minus all expenses including mortgage payment, taxes, utilities (if you pay), property insurance, maintenances, repairs and vacancy.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Pre approval letter</a:t>
            </a:r>
            <a:r>
              <a:rPr b="1" dirty="0" smtClean="0"/>
              <a:t>— </a:t>
            </a:r>
            <a:r>
              <a:rPr dirty="0" smtClean="0"/>
              <a:t> </a:t>
            </a:r>
            <a:r>
              <a:rPr lang="en-CA" dirty="0" smtClean="0"/>
              <a:t>A signed letter obtained from </a:t>
            </a:r>
            <a:r>
              <a:rPr lang="en-CA" dirty="0"/>
              <a:t>a</a:t>
            </a:r>
            <a:r>
              <a:rPr lang="en-CA" dirty="0" smtClean="0"/>
              <a:t> bank confirming a approval in a dollar amount of that they would lend you to buy a home. These approvals are usually good for 90 days. </a:t>
            </a:r>
          </a:p>
          <a:p>
            <a:pPr marL="304131" indent="-304131" algn="l">
              <a:lnSpc>
                <a:spcPct val="150000"/>
              </a:lnSpc>
              <a:buSzPct val="75000"/>
              <a:buChar char="•"/>
              <a:defRPr sz="3000">
                <a:solidFill>
                  <a:srgbClr val="53585F"/>
                </a:solidFill>
                <a:latin typeface="Arial"/>
                <a:ea typeface="Arial"/>
                <a:cs typeface="Arial"/>
                <a:sym typeface="Arial"/>
              </a:defRPr>
            </a:pPr>
            <a:r>
              <a:rPr lang="en-CA" dirty="0" smtClean="0"/>
              <a:t>Continued</a:t>
            </a:r>
            <a:r>
              <a:rPr lang="mr-IN" dirty="0" smtClean="0"/>
              <a:t>…</a:t>
            </a:r>
            <a:endParaRPr dirty="0"/>
          </a:p>
        </p:txBody>
      </p:sp>
    </p:spTree>
    <p:extLst>
      <p:ext uri="{BB962C8B-B14F-4D97-AF65-F5344CB8AC3E}">
        <p14:creationId xmlns:p14="http://schemas.microsoft.com/office/powerpoint/2010/main" val="28321568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3302000" y="1252091"/>
            <a:ext cx="19100800" cy="1913984"/>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Most common real estate terms and </a:t>
            </a:r>
            <a:r>
              <a:rPr lang="en-US" dirty="0" smtClean="0"/>
              <a:t>definitions </a:t>
            </a:r>
            <a:r>
              <a:rPr lang="en-US" sz="5500" dirty="0" smtClean="0"/>
              <a:t>continued</a:t>
            </a:r>
            <a:r>
              <a:rPr lang="mr-IN" sz="5500" dirty="0" smtClean="0"/>
              <a:t>…</a:t>
            </a:r>
            <a:r>
              <a:rPr lang="en-US" sz="5500" dirty="0" smtClean="0"/>
              <a:t> </a:t>
            </a:r>
            <a:endParaRPr lang="en-US" sz="5500" dirty="0"/>
          </a:p>
        </p:txBody>
      </p:sp>
      <p:sp>
        <p:nvSpPr>
          <p:cNvPr id="92" name="First discussion point name —  First discussion point explanation and example if necessary.…"/>
          <p:cNvSpPr txBox="1"/>
          <p:nvPr/>
        </p:nvSpPr>
        <p:spPr>
          <a:xfrm>
            <a:off x="1969366" y="3572973"/>
            <a:ext cx="21212222" cy="426078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Appreciation</a:t>
            </a:r>
            <a:r>
              <a:rPr b="1" dirty="0" smtClean="0"/>
              <a:t>—</a:t>
            </a:r>
            <a:r>
              <a:rPr lang="en-CA" b="1" dirty="0" smtClean="0"/>
              <a:t> </a:t>
            </a:r>
            <a:r>
              <a:rPr lang="en-CA" dirty="0" smtClean="0"/>
              <a:t>This represents an increase in value of a property over time. Generally speaking homes will increase in value at a rate of 1-2% every year conservatively. </a:t>
            </a:r>
            <a:r>
              <a:rPr dirty="0" smtClean="0"/>
              <a:t/>
            </a:r>
            <a:br>
              <a:rPr dirty="0" smtClean="0"/>
            </a:br>
            <a:endParaRPr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Net operating income (NOI)</a:t>
            </a:r>
            <a:r>
              <a:rPr b="1" dirty="0" smtClean="0"/>
              <a:t>— </a:t>
            </a:r>
            <a:r>
              <a:rPr lang="en-CA" dirty="0" smtClean="0"/>
              <a:t>This refers to income from a property generated annually after deductions like property tax, property management, </a:t>
            </a:r>
            <a:r>
              <a:rPr lang="en-CA" dirty="0" err="1" smtClean="0"/>
              <a:t>mainten</a:t>
            </a:r>
            <a:r>
              <a:rPr lang="en-US" dirty="0" smtClean="0"/>
              <a:t>a</a:t>
            </a:r>
            <a:r>
              <a:rPr lang="en-CA" dirty="0" err="1" smtClean="0"/>
              <a:t>nce</a:t>
            </a:r>
            <a:r>
              <a:rPr lang="en-CA" dirty="0" smtClean="0"/>
              <a:t>, repairs. This calculation does not include mortgage payment. For example annual income is $60,000, total expenses are $20,000. Y</a:t>
            </a:r>
            <a:r>
              <a:rPr lang="en-US" dirty="0" smtClean="0"/>
              <a:t>o</a:t>
            </a:r>
            <a:r>
              <a:rPr lang="en-CA" dirty="0" err="1" smtClean="0"/>
              <a:t>ur</a:t>
            </a:r>
            <a:r>
              <a:rPr lang="en-CA" dirty="0" smtClean="0"/>
              <a:t> NOI is $40,000</a:t>
            </a:r>
            <a:endParaRPr b="1" dirty="0" smtClean="0"/>
          </a:p>
        </p:txBody>
      </p:sp>
    </p:spTree>
    <p:extLst>
      <p:ext uri="{BB962C8B-B14F-4D97-AF65-F5344CB8AC3E}">
        <p14:creationId xmlns:p14="http://schemas.microsoft.com/office/powerpoint/2010/main" val="42733319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p:cNvSpPr/>
          <p:nvPr/>
        </p:nvSpPr>
        <p:spPr>
          <a:xfrm>
            <a:off x="-4407985" y="4630432"/>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pic>
        <p:nvPicPr>
          <p:cNvPr id="8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4584"/>
            <a:ext cx="24384000" cy="18288000"/>
          </a:xfrm>
          <a:prstGeom prst="rect">
            <a:avLst/>
          </a:prstGeom>
          <a:ln w="12700" cap="flat">
            <a:noFill/>
            <a:miter lim="400000"/>
          </a:ln>
          <a:effectLst/>
        </p:spPr>
      </p:pic>
      <p:sp>
        <p:nvSpPr>
          <p:cNvPr id="88" name="Point one title goes here"/>
          <p:cNvSpPr txBox="1"/>
          <p:nvPr/>
        </p:nvSpPr>
        <p:spPr>
          <a:xfrm>
            <a:off x="4918017" y="0"/>
            <a:ext cx="14230474"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7800" dirty="0" smtClean="0">
                <a:solidFill>
                  <a:schemeClr val="tx2">
                    <a:lumMod val="10000"/>
                  </a:schemeClr>
                </a:solidFill>
              </a:rPr>
              <a:t>What is money</a:t>
            </a:r>
            <a:endParaRPr sz="7800" dirty="0">
              <a:solidFill>
                <a:schemeClr val="tx2">
                  <a:lumMod val="10000"/>
                </a:schemeClr>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5" name="Here’s your action items"/>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t>Here’s your action items</a:t>
            </a:r>
          </a:p>
        </p:txBody>
      </p:sp>
      <p:sp>
        <p:nvSpPr>
          <p:cNvPr id="146" name="Action item one name — Explain what it is here.…"/>
          <p:cNvSpPr txBox="1"/>
          <p:nvPr/>
        </p:nvSpPr>
        <p:spPr>
          <a:xfrm>
            <a:off x="2287910" y="4637892"/>
            <a:ext cx="19735248" cy="35682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a:lnSpc>
                <a:spcPct val="150000"/>
              </a:lnSpc>
              <a:buSzPct val="100000"/>
              <a:defRPr sz="3000" b="1">
                <a:solidFill>
                  <a:srgbClr val="53585F"/>
                </a:solidFill>
                <a:latin typeface="Arial"/>
                <a:ea typeface="Arial"/>
                <a:cs typeface="Arial"/>
                <a:sym typeface="Arial"/>
              </a:defRPr>
            </a:pPr>
            <a:endParaRPr lang="en-CA" dirty="0"/>
          </a:p>
          <a:p>
            <a:pPr marL="457200" indent="-457200" algn="l">
              <a:lnSpc>
                <a:spcPct val="150000"/>
              </a:lnSpc>
              <a:buSzPct val="100000"/>
              <a:buFont typeface="Arial"/>
              <a:buChar char="•"/>
              <a:defRPr sz="3000" b="1">
                <a:solidFill>
                  <a:srgbClr val="53585F"/>
                </a:solidFill>
                <a:latin typeface="Arial"/>
                <a:ea typeface="Arial"/>
                <a:cs typeface="Arial"/>
                <a:sym typeface="Arial"/>
              </a:defRPr>
            </a:pPr>
            <a:r>
              <a:rPr lang="en-CA" b="1" dirty="0" smtClean="0"/>
              <a:t>Print out “Most common terms in real estate” and start reading it daily until you get familiar with it</a:t>
            </a:r>
          </a:p>
          <a:p>
            <a:pPr marL="521368" indent="-521368" algn="l">
              <a:lnSpc>
                <a:spcPct val="150000"/>
              </a:lnSpc>
              <a:buSzPct val="100000"/>
              <a:buAutoNum type="arabicPeriod"/>
              <a:defRPr sz="3000" b="1">
                <a:solidFill>
                  <a:srgbClr val="53585F"/>
                </a:solidFill>
                <a:latin typeface="Arial"/>
                <a:ea typeface="Arial"/>
                <a:cs typeface="Arial"/>
                <a:sym typeface="Arial"/>
              </a:defRPr>
            </a:pPr>
            <a:endParaRPr lang="en-CA" b="1" dirty="0"/>
          </a:p>
          <a:p>
            <a:pPr algn="l">
              <a:lnSpc>
                <a:spcPct val="150000"/>
              </a:lnSpc>
              <a:buSzPct val="100000"/>
              <a:defRPr sz="3000" b="1">
                <a:solidFill>
                  <a:srgbClr val="53585F"/>
                </a:solidFill>
                <a:latin typeface="Arial"/>
                <a:ea typeface="Arial"/>
                <a:cs typeface="Arial"/>
                <a:sym typeface="Arial"/>
              </a:defRPr>
            </a:pPr>
            <a:r>
              <a:rPr b="1" dirty="0"/>
              <a:t/>
            </a:r>
            <a:br>
              <a:rPr b="1" dirty="0"/>
            </a:br>
            <a:endParaRPr b="1" dirty="0"/>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905800" cy="13743480"/>
          </a:xfrm>
          <a:prstGeom prst="rect">
            <a:avLst/>
          </a:prstGeom>
          <a:ln w="12700" cap="flat">
            <a:noFill/>
            <a:miter lim="400000"/>
          </a:ln>
          <a:effectLst/>
        </p:spPr>
      </p:pic>
      <p:sp>
        <p:nvSpPr>
          <p:cNvPr id="77" name="Rectangle"/>
          <p:cNvSpPr/>
          <p:nvPr/>
        </p:nvSpPr>
        <p:spPr>
          <a:xfrm>
            <a:off x="-42478"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78" name="Module Title Goes Here"/>
          <p:cNvSpPr txBox="1">
            <a:spLocks noGrp="1"/>
          </p:cNvSpPr>
          <p:nvPr>
            <p:ph type="ctrTitle" idx="4294967295"/>
          </p:nvPr>
        </p:nvSpPr>
        <p:spPr>
          <a:xfrm>
            <a:off x="5763616" y="5857875"/>
            <a:ext cx="12856768" cy="2000250"/>
          </a:xfrm>
          <a:prstGeom prst="rect">
            <a:avLst/>
          </a:prstGeom>
        </p:spPr>
        <p:txBody>
          <a:bodyPr/>
          <a:lstStyle>
            <a:lvl1pPr>
              <a:defRPr sz="5600" b="1">
                <a:latin typeface="Helvetica"/>
                <a:ea typeface="Helvetica"/>
                <a:cs typeface="Helvetica"/>
                <a:sym typeface="Helvetica"/>
              </a:defRPr>
            </a:lvl1pPr>
          </a:lstStyle>
          <a:p>
            <a:r>
              <a:rPr lang="en-CA" dirty="0" smtClean="0"/>
              <a:t>Pick one to two strategies and execute</a:t>
            </a:r>
            <a:endParaRPr dirty="0"/>
          </a:p>
        </p:txBody>
      </p:sp>
    </p:spTree>
    <p:extLst>
      <p:ext uri="{BB962C8B-B14F-4D97-AF65-F5344CB8AC3E}">
        <p14:creationId xmlns:p14="http://schemas.microsoft.com/office/powerpoint/2010/main" val="1346060812"/>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smtClean="0"/>
              <a:t>What is money</a:t>
            </a:r>
            <a:endParaRPr dirty="0"/>
          </a:p>
        </p:txBody>
      </p:sp>
      <p:sp>
        <p:nvSpPr>
          <p:cNvPr id="92" name="First discussion point name —  First discussion point explanation and example if necessary.…"/>
          <p:cNvSpPr txBox="1"/>
          <p:nvPr/>
        </p:nvSpPr>
        <p:spPr>
          <a:xfrm>
            <a:off x="1969366" y="3928573"/>
            <a:ext cx="21212222" cy="772326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What are your thoughts and beliefs on money? </a:t>
            </a:r>
            <a:r>
              <a:rPr b="1" dirty="0" smtClean="0"/>
              <a:t>— </a:t>
            </a:r>
            <a:r>
              <a:rPr dirty="0" smtClean="0"/>
              <a:t> </a:t>
            </a:r>
            <a:r>
              <a:rPr lang="en-CA" dirty="0" smtClean="0"/>
              <a:t>Many people grew up believing or being taught that money is the root of all evil. This is taken out of context and is actually similar sounding from a bible verse that reads “For the </a:t>
            </a:r>
            <a:r>
              <a:rPr lang="en-CA" b="1" dirty="0" smtClean="0"/>
              <a:t>LOVE</a:t>
            </a:r>
            <a:r>
              <a:rPr lang="en-CA" dirty="0" smtClean="0"/>
              <a:t> of money is the root of all evil” 1 Timothy 6:10</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Money is a tool</a:t>
            </a:r>
            <a:r>
              <a:rPr b="1" dirty="0" smtClean="0"/>
              <a:t>— </a:t>
            </a:r>
            <a:r>
              <a:rPr dirty="0" smtClean="0"/>
              <a:t> </a:t>
            </a:r>
            <a:r>
              <a:rPr lang="en-CA" dirty="0" smtClean="0"/>
              <a:t>At the core level money is just a tool that people use to buy, sell, trade and invest with. It can provide oneself the “good life”. You can also put it on a pedestal and become greedy with it. Money is not evil per se however if used improperly it can cause pain and grief if you start “loving it”.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Money amplifies who you already are </a:t>
            </a:r>
            <a:r>
              <a:rPr b="1" dirty="0" smtClean="0"/>
              <a:t>—</a:t>
            </a:r>
            <a:r>
              <a:rPr lang="en-CA" dirty="0"/>
              <a:t> </a:t>
            </a:r>
            <a:r>
              <a:rPr lang="en-CA" dirty="0" smtClean="0"/>
              <a:t>If you</a:t>
            </a:r>
            <a:r>
              <a:rPr lang="en-US" dirty="0" smtClean="0"/>
              <a:t>’re</a:t>
            </a:r>
            <a:r>
              <a:rPr lang="en-CA" dirty="0" smtClean="0"/>
              <a:t> generally a good person and you get more money you will most likely do good with it. If your not a good person it will enhance your character, actions or personality for the worse. </a:t>
            </a:r>
            <a:r>
              <a:rPr b="1" dirty="0"/>
              <a:t/>
            </a:r>
            <a:br>
              <a:rPr b="1" dirty="0"/>
            </a:b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10-04 at 2.3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00" y="2482871"/>
            <a:ext cx="17043400" cy="10534630"/>
          </a:xfrm>
          <a:prstGeom prst="rect">
            <a:avLst/>
          </a:prstGeom>
        </p:spPr>
      </p:pic>
      <p:sp>
        <p:nvSpPr>
          <p:cNvPr id="4" name="Rectangle 3"/>
          <p:cNvSpPr/>
          <p:nvPr/>
        </p:nvSpPr>
        <p:spPr>
          <a:xfrm>
            <a:off x="3029238" y="732135"/>
            <a:ext cx="18325525" cy="923330"/>
          </a:xfrm>
          <a:prstGeom prst="rect">
            <a:avLst/>
          </a:prstGeom>
          <a:noFill/>
        </p:spPr>
        <p:txBody>
          <a:bodyPr wrap="none" lIns="91440" tIns="45720" rIns="91440" bIns="45720">
            <a:spAutoFit/>
          </a:bodyPr>
          <a:lstStyle/>
          <a:p>
            <a:r>
              <a:rPr lang="en-US" sz="54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rPr>
              <a:t>Link: https</a:t>
            </a:r>
            <a:r>
              <a:rPr lang="en-US" sz="54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rPr>
              <a:t>://</a:t>
            </a:r>
            <a:r>
              <a:rPr lang="en-US" sz="5400" b="1" dirty="0" err="1">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rPr>
              <a:t>www.youtube.com</a:t>
            </a:r>
            <a:r>
              <a:rPr lang="en-US" sz="54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rPr>
              <a:t>/</a:t>
            </a:r>
            <a:r>
              <a:rPr lang="en-US" sz="5400" b="1" dirty="0" err="1">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rPr>
              <a:t>watch?v</a:t>
            </a:r>
            <a:r>
              <a:rPr lang="en-US" sz="54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rPr>
              <a:t>=jHBhCfHT2Es</a:t>
            </a:r>
            <a:endParaRPr lang="en-US" sz="5400" b="1" cap="none" spc="0"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endParaRPr>
          </a:p>
        </p:txBody>
      </p:sp>
    </p:spTree>
    <p:extLst>
      <p:ext uri="{BB962C8B-B14F-4D97-AF65-F5344CB8AC3E}">
        <p14:creationId xmlns:p14="http://schemas.microsoft.com/office/powerpoint/2010/main" val="11895955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812800" y="1213620"/>
            <a:ext cx="22707600" cy="199092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W</a:t>
            </a:r>
            <a:r>
              <a:rPr lang="en-CA" dirty="0" smtClean="0"/>
              <a:t>hat you are good things you are going to do with more money?</a:t>
            </a:r>
            <a:endParaRPr dirty="0"/>
          </a:p>
        </p:txBody>
      </p:sp>
      <p:sp>
        <p:nvSpPr>
          <p:cNvPr id="102" name="First discussion point name —  First discussion point explanation and example if necessary.…"/>
          <p:cNvSpPr txBox="1"/>
          <p:nvPr/>
        </p:nvSpPr>
        <p:spPr>
          <a:xfrm>
            <a:off x="1969366" y="4385773"/>
            <a:ext cx="21212222" cy="84157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You raise capital when you add value</a:t>
            </a:r>
            <a:r>
              <a:rPr b="1" dirty="0" smtClean="0"/>
              <a:t>— </a:t>
            </a:r>
            <a:r>
              <a:rPr dirty="0" smtClean="0"/>
              <a:t> </a:t>
            </a:r>
            <a:r>
              <a:rPr lang="en-CA" dirty="0" smtClean="0"/>
              <a:t>Money only exchanges hands when you provide value to someone. Whether that is providing a better return on their money, giving them more security then the market place can or having it grow faster. </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When you raise money you are creating many jobs </a:t>
            </a:r>
            <a:r>
              <a:rPr b="1" dirty="0" smtClean="0"/>
              <a:t>—</a:t>
            </a:r>
            <a:r>
              <a:rPr lang="en-CA" b="1" dirty="0" smtClean="0"/>
              <a:t> </a:t>
            </a:r>
            <a:r>
              <a:rPr lang="en-CA" dirty="0" smtClean="0"/>
              <a:t>Because of your ability to raise capital which will lead you to purchase real estate, many jobs will be created thus many families being able to make an income for themselves. Realtors, contractors, insurance brokers, appraisers, home inspectors, stagers, lawyers, mortgage brokers and the list goes on. </a:t>
            </a:r>
            <a:r>
              <a:rPr dirty="0" smtClean="0"/>
              <a:t>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You are able to design the life you want and live it</a:t>
            </a:r>
            <a:r>
              <a:rPr b="1" dirty="0" smtClean="0"/>
              <a:t>— </a:t>
            </a:r>
            <a:r>
              <a:rPr dirty="0" smtClean="0"/>
              <a:t> </a:t>
            </a:r>
            <a:r>
              <a:rPr lang="en-CA" dirty="0" smtClean="0"/>
              <a:t>Again, money is a tool and if used for good you can do many good things for your family and others around you. Real estate Investing is one of the highest paid professions on this planet. </a:t>
            </a:r>
            <a:r>
              <a:rPr dirty="0"/>
              <a:t/>
            </a:r>
            <a:br>
              <a:rPr dirty="0"/>
            </a:b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77" name="Rectangle"/>
          <p:cNvSpPr/>
          <p:nvPr/>
        </p:nvSpPr>
        <p:spPr>
          <a:xfrm>
            <a:off x="0" y="2747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78" name="Module Title Goes Here"/>
          <p:cNvSpPr txBox="1">
            <a:spLocks noGrp="1"/>
          </p:cNvSpPr>
          <p:nvPr>
            <p:ph type="ctrTitle" idx="4294967295"/>
          </p:nvPr>
        </p:nvSpPr>
        <p:spPr>
          <a:xfrm>
            <a:off x="5763616" y="5857875"/>
            <a:ext cx="12856768" cy="2000250"/>
          </a:xfrm>
          <a:prstGeom prst="rect">
            <a:avLst/>
          </a:prstGeom>
        </p:spPr>
        <p:txBody>
          <a:bodyPr/>
          <a:lstStyle>
            <a:lvl1pPr>
              <a:defRPr sz="5600" b="1">
                <a:latin typeface="Helvetica"/>
                <a:ea typeface="Helvetica"/>
                <a:cs typeface="Helvetica"/>
                <a:sym typeface="Helvetica"/>
              </a:defRPr>
            </a:lvl1pPr>
          </a:lstStyle>
          <a:p>
            <a:r>
              <a:rPr lang="en-CA" dirty="0" smtClean="0"/>
              <a:t>Interest Income and Capital Gains </a:t>
            </a:r>
            <a:endParaRPr dirty="0"/>
          </a:p>
        </p:txBody>
      </p:sp>
    </p:spTree>
    <p:extLst>
      <p:ext uri="{BB962C8B-B14F-4D97-AF65-F5344CB8AC3E}">
        <p14:creationId xmlns:p14="http://schemas.microsoft.com/office/powerpoint/2010/main" val="468684500"/>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4129768" y="16752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endParaRPr lang="en-US" dirty="0"/>
          </a:p>
        </p:txBody>
      </p:sp>
      <p:sp>
        <p:nvSpPr>
          <p:cNvPr id="102" name="First discussion point name —  First discussion point explanation and example if necessary.…"/>
          <p:cNvSpPr txBox="1"/>
          <p:nvPr/>
        </p:nvSpPr>
        <p:spPr>
          <a:xfrm>
            <a:off x="1969366" y="2823357"/>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What is the difference</a:t>
            </a:r>
            <a:r>
              <a:rPr b="1" dirty="0" smtClean="0"/>
              <a:t>— </a:t>
            </a:r>
            <a:r>
              <a:rPr lang="en-CA" dirty="0" smtClean="0"/>
              <a:t>Knowing the difference between these types of investment returns and they relate to your prospects current portfolio is going to be crucial. Different investment vehicles make different returns. Example RRSP’s, TFSA’s Mutual Funds, Stocks and so on. </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FontTx/>
              <a:buChar char="•"/>
              <a:defRPr sz="3000">
                <a:solidFill>
                  <a:srgbClr val="53585F"/>
                </a:solidFill>
                <a:latin typeface="Arial"/>
                <a:ea typeface="Arial"/>
                <a:cs typeface="Arial"/>
                <a:sym typeface="Arial"/>
              </a:defRPr>
            </a:pPr>
            <a:r>
              <a:rPr lang="en-US" b="1" dirty="0" smtClean="0"/>
              <a:t>Educate </a:t>
            </a:r>
            <a:r>
              <a:rPr lang="en-US" b="1" dirty="0"/>
              <a:t>the marketplace —</a:t>
            </a:r>
            <a:r>
              <a:rPr lang="en-US" dirty="0"/>
              <a:t>Someone once said “The one who educates the </a:t>
            </a:r>
            <a:r>
              <a:rPr lang="en-US" dirty="0" smtClean="0"/>
              <a:t>market, </a:t>
            </a:r>
            <a:r>
              <a:rPr lang="en-US" dirty="0"/>
              <a:t>owns the market”.</a:t>
            </a:r>
            <a:br>
              <a:rPr lang="en-US" dirty="0"/>
            </a:br>
            <a:endParaRPr lang="en-US"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Interest income and Capital gains</a:t>
            </a:r>
            <a:r>
              <a:rPr b="1" dirty="0" smtClean="0"/>
              <a:t>—</a:t>
            </a:r>
            <a:r>
              <a:rPr lang="en-CA" b="1" dirty="0" smtClean="0"/>
              <a:t> </a:t>
            </a:r>
            <a:r>
              <a:rPr lang="en-CA" dirty="0"/>
              <a:t>Y</a:t>
            </a:r>
            <a:r>
              <a:rPr lang="en-CA" dirty="0" smtClean="0"/>
              <a:t>our lender will either make interest income on the money they borrow you or capital gains. This depends on if they are investing with you in a lender/borrower relationship or are they a partner with you on a project and your splitting the profits. Example 50/50 share.</a:t>
            </a:r>
          </a:p>
          <a:p>
            <a:pPr marL="304131" indent="-304131" algn="l">
              <a:lnSpc>
                <a:spcPct val="150000"/>
              </a:lnSpc>
              <a:buSzPct val="75000"/>
              <a:buChar char="•"/>
              <a:defRPr sz="3000">
                <a:solidFill>
                  <a:srgbClr val="53585F"/>
                </a:solidFill>
                <a:latin typeface="Arial"/>
                <a:ea typeface="Arial"/>
                <a:cs typeface="Arial"/>
                <a:sym typeface="Arial"/>
              </a:defRPr>
            </a:pP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smtClean="0"/>
              <a:t>Know your niche and how your lender makes a return</a:t>
            </a:r>
            <a:r>
              <a:rPr b="1" dirty="0" smtClean="0"/>
              <a:t>—</a:t>
            </a:r>
            <a:r>
              <a:rPr lang="en-US" dirty="0" smtClean="0"/>
              <a:t> Whether your flipping homes, holding rental properties that cash flow or your niche is wholesaling knowing your area of focus will help you raise more money because you will be an expert in that field. Especially when it comes to paying taxes on the returns. </a:t>
            </a:r>
            <a:r>
              <a:rPr dirty="0" smtClean="0"/>
              <a:t/>
            </a:r>
            <a:br>
              <a:rPr dirty="0" smtClean="0"/>
            </a:br>
            <a:endParaRPr dirty="0" smtClean="0"/>
          </a:p>
          <a:p>
            <a:pPr algn="l">
              <a:lnSpc>
                <a:spcPct val="150000"/>
              </a:lnSpc>
              <a:buSzPct val="75000"/>
              <a:defRPr sz="3000">
                <a:solidFill>
                  <a:srgbClr val="53585F"/>
                </a:solidFill>
                <a:latin typeface="Arial"/>
                <a:ea typeface="Arial"/>
                <a:cs typeface="Arial"/>
                <a:sym typeface="Arial"/>
              </a:defRPr>
            </a:pPr>
            <a:endParaRPr dirty="0"/>
          </a:p>
        </p:txBody>
      </p:sp>
      <p:sp>
        <p:nvSpPr>
          <p:cNvPr id="2" name="Rectangle 1"/>
          <p:cNvSpPr/>
          <p:nvPr/>
        </p:nvSpPr>
        <p:spPr>
          <a:xfrm>
            <a:off x="6096459" y="1357889"/>
            <a:ext cx="11344422"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rPr>
              <a:t>Interest Income and Capital Gains</a:t>
            </a:r>
            <a:endParaRPr lang="en-US" sz="5400" b="1" cap="none" spc="0"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Helvetica"/>
              <a:cs typeface="Helvetica"/>
            </a:endParaRPr>
          </a:p>
        </p:txBody>
      </p:sp>
    </p:spTree>
    <p:extLst>
      <p:ext uri="{BB962C8B-B14F-4D97-AF65-F5344CB8AC3E}">
        <p14:creationId xmlns:p14="http://schemas.microsoft.com/office/powerpoint/2010/main" val="34239427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4129768" y="1675285"/>
            <a:ext cx="16051532" cy="106759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smtClean="0"/>
              <a:t>Interest</a:t>
            </a:r>
            <a:r>
              <a:rPr lang="en-US" dirty="0"/>
              <a:t> </a:t>
            </a:r>
            <a:r>
              <a:rPr lang="en-US" dirty="0" smtClean="0"/>
              <a:t>Income</a:t>
            </a:r>
            <a:endParaRPr lang="en-US" dirty="0"/>
          </a:p>
        </p:txBody>
      </p:sp>
      <p:sp>
        <p:nvSpPr>
          <p:cNvPr id="102" name="First discussion point name —  First discussion point explanation and example if necessary.…"/>
          <p:cNvSpPr txBox="1"/>
          <p:nvPr/>
        </p:nvSpPr>
        <p:spPr>
          <a:xfrm>
            <a:off x="1969366" y="3222744"/>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Interest income is created when an investor loans someone or a company their money. Interest payments are commonly found in Guaranteed investment certificates (GIC’s), government bonds, government registered funds like RRSP, RESP’s, RRIF or bank savings accounts. Interest income is taxed 100%</a:t>
            </a:r>
          </a:p>
          <a:p>
            <a:pPr marL="304131" indent="-304131" algn="l">
              <a:lnSpc>
                <a:spcPct val="150000"/>
              </a:lnSpc>
              <a:buSzPct val="75000"/>
              <a:buChar char="•"/>
              <a:defRPr sz="3000">
                <a:solidFill>
                  <a:srgbClr val="53585F"/>
                </a:solidFill>
                <a:latin typeface="Arial"/>
                <a:ea typeface="Arial"/>
                <a:cs typeface="Arial"/>
                <a:sym typeface="Arial"/>
              </a:defRPr>
            </a:pPr>
            <a:endParaRPr lang="en-US"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If someone is paid $5,000 in interest in 2019, that $5000 is taxable income and gets added to the other income (like a job salary) they made that year.</a:t>
            </a:r>
          </a:p>
          <a:p>
            <a:pPr marL="304131" indent="-304131" algn="l">
              <a:lnSpc>
                <a:spcPct val="150000"/>
              </a:lnSpc>
              <a:buSzPct val="75000"/>
              <a:buChar char="•"/>
              <a:defRPr sz="3000">
                <a:solidFill>
                  <a:srgbClr val="53585F"/>
                </a:solidFill>
                <a:latin typeface="Arial"/>
                <a:ea typeface="Arial"/>
                <a:cs typeface="Arial"/>
                <a:sym typeface="Arial"/>
              </a:defRPr>
            </a:pPr>
            <a:endParaRPr lang="en-US"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Interest income and real estate: The beauty about when a lender earns interest from the money they borrow you is that interest rate is usually much higher then what someone can earn in the market place in the investments mentioned above.</a:t>
            </a:r>
          </a:p>
          <a:p>
            <a:pPr marL="304131" indent="-304131" algn="l">
              <a:lnSpc>
                <a:spcPct val="150000"/>
              </a:lnSpc>
              <a:buSzPct val="75000"/>
              <a:buChar char="•"/>
              <a:defRPr sz="3000">
                <a:solidFill>
                  <a:srgbClr val="53585F"/>
                </a:solidFill>
                <a:latin typeface="Arial"/>
                <a:ea typeface="Arial"/>
                <a:cs typeface="Arial"/>
                <a:sym typeface="Arial"/>
              </a:defRPr>
            </a:pPr>
            <a:endParaRPr lang="en-US" dirty="0" smtClean="0"/>
          </a:p>
          <a:p>
            <a:pPr marL="304131" indent="-304131" algn="l">
              <a:lnSpc>
                <a:spcPct val="150000"/>
              </a:lnSpc>
              <a:buSzPct val="75000"/>
              <a:buChar char="•"/>
              <a:defRPr sz="3000">
                <a:solidFill>
                  <a:srgbClr val="53585F"/>
                </a:solidFill>
                <a:latin typeface="Arial"/>
                <a:ea typeface="Arial"/>
                <a:cs typeface="Arial"/>
                <a:sym typeface="Arial"/>
              </a:defRPr>
            </a:pPr>
            <a:r>
              <a:rPr lang="en-US" dirty="0" smtClean="0"/>
              <a:t>Interest income on private loans borrowed to you usually range anywhere between 8%-12%. This makes prospecting for money easier when your real estate project will pay your prospect lender a better, generally safer, secured return, which is the real estate property itself.  </a:t>
            </a:r>
            <a:r>
              <a:rPr dirty="0" smtClean="0"/>
              <a:t/>
            </a:r>
            <a:br>
              <a:rPr dirty="0" smtClean="0"/>
            </a:br>
            <a:endParaRPr dirty="0" smtClean="0"/>
          </a:p>
          <a:p>
            <a:pPr algn="l">
              <a:lnSpc>
                <a:spcPct val="150000"/>
              </a:lnSpc>
              <a:buSzPct val="75000"/>
              <a:defRPr sz="3000">
                <a:solidFill>
                  <a:srgbClr val="53585F"/>
                </a:solidFill>
                <a:latin typeface="Arial"/>
                <a:ea typeface="Arial"/>
                <a:cs typeface="Arial"/>
                <a:sym typeface="Arial"/>
              </a:defRPr>
            </a:pPr>
            <a:endParaRPr dirty="0"/>
          </a:p>
        </p:txBody>
      </p:sp>
    </p:spTree>
    <p:extLst>
      <p:ext uri="{BB962C8B-B14F-4D97-AF65-F5344CB8AC3E}">
        <p14:creationId xmlns:p14="http://schemas.microsoft.com/office/powerpoint/2010/main" val="30736051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FF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3795</TotalTime>
  <Words>1562</Words>
  <Application>Microsoft Macintosh PowerPoint</Application>
  <PresentationFormat>Custom</PresentationFormat>
  <Paragraphs>127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Black</vt:lpstr>
      <vt:lpstr>Money school</vt:lpstr>
      <vt:lpstr>PowerPoint Presentation</vt:lpstr>
      <vt:lpstr>PowerPoint Presentation</vt:lpstr>
      <vt:lpstr>PowerPoint Presentation</vt:lpstr>
      <vt:lpstr>PowerPoint Presentation</vt:lpstr>
      <vt:lpstr>PowerPoint Presentation</vt:lpstr>
      <vt:lpstr>Interest Income and Capital Gains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common real estate terms and definitions  </vt:lpstr>
      <vt:lpstr>PowerPoint Presentation</vt:lpstr>
      <vt:lpstr>PowerPoint Presentation</vt:lpstr>
      <vt:lpstr>PowerPoint Presentation</vt:lpstr>
      <vt:lpstr>PowerPoint Presentation</vt:lpstr>
      <vt:lpstr>Pick one to two strategies and execute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 Goes Here</dc:title>
  <cp:lastModifiedBy>Manjit Rukhra</cp:lastModifiedBy>
  <cp:revision>63</cp:revision>
  <dcterms:modified xsi:type="dcterms:W3CDTF">2019-10-25T16:13:20Z</dcterms:modified>
</cp:coreProperties>
</file>