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72" r:id="rId6"/>
    <p:sldId id="260" r:id="rId7"/>
    <p:sldId id="261" r:id="rId8"/>
    <p:sldId id="264" r:id="rId9"/>
    <p:sldId id="265" r:id="rId10"/>
    <p:sldId id="273" r:id="rId11"/>
    <p:sldId id="274" r:id="rId12"/>
    <p:sldId id="266" r:id="rId13"/>
    <p:sldId id="267" r:id="rId14"/>
    <p:sldId id="270" r:id="rId15"/>
    <p:sldId id="271"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928" y="-104"/>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66501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4" name="YOUR PROGRAM NAME ™"/>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t>YOUR PROGRAM NAME ™</a:t>
            </a:r>
          </a:p>
        </p:txBody>
      </p:sp>
      <p:sp>
        <p:nvSpPr>
          <p:cNvPr id="15" name="YOUR LOGO"/>
          <p:cNvSpPr txBox="1"/>
          <p:nvPr/>
        </p:nvSpPr>
        <p:spPr>
          <a:xfrm>
            <a:off x="221475" y="12949595"/>
            <a:ext cx="2483992"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b="1">
                <a:solidFill>
                  <a:srgbClr val="000000"/>
                </a:solidFill>
                <a:latin typeface="Helvetica"/>
                <a:ea typeface="Helvetica"/>
                <a:cs typeface="Helvetica"/>
                <a:sym typeface="Helvetica"/>
              </a:defRPr>
            </a:lvl1pPr>
          </a:lstStyle>
          <a:p>
            <a:r>
              <a:t>YOUR LOGO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30"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31"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solidFill>
                  <a:srgbClr val="000000"/>
                </a:solidFill>
              </a:defRPr>
            </a:pPr>
            <a:endParaRPr/>
          </a:p>
        </p:txBody>
      </p:sp>
      <p:sp>
        <p:nvSpPr>
          <p:cNvPr id="32"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3"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4"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5"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6"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44"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45"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46"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47"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48"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49"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50" name="Uplevel Consulting™"/>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Uplevel Consulting™</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8"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59"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60"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61"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62"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3"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4"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3" name="YOUR PROGRAM NAME ™"/>
          <p:cNvSpPr txBox="1"/>
          <p:nvPr/>
        </p:nvSpPr>
        <p:spPr>
          <a:xfrm>
            <a:off x="20147401"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rPr lang="en-CA" dirty="0" smtClean="0"/>
              <a:t>RAISE</a:t>
            </a:r>
            <a:r>
              <a:rPr lang="en-CA" baseline="0" dirty="0" smtClean="0"/>
              <a:t> PRIVATE FUNDS</a:t>
            </a:r>
            <a:r>
              <a:rPr dirty="0" smtClean="0"/>
              <a:t> </a:t>
            </a:r>
            <a:r>
              <a:rPr dirty="0"/>
              <a:t>™</a:t>
            </a:r>
          </a:p>
        </p:txBody>
      </p:sp>
      <p:sp>
        <p:nvSpPr>
          <p:cNvPr id="4" name="YOUR LOGO"/>
          <p:cNvSpPr txBox="1"/>
          <p:nvPr/>
        </p:nvSpPr>
        <p:spPr>
          <a:xfrm>
            <a:off x="1391336" y="12946666"/>
            <a:ext cx="144269" cy="60593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b="1">
                <a:solidFill>
                  <a:srgbClr val="000000"/>
                </a:solidFill>
                <a:latin typeface="Helvetica"/>
                <a:ea typeface="Helvetica"/>
                <a:cs typeface="Helvetica"/>
                <a:sym typeface="Helvetica"/>
              </a:defRPr>
            </a:lvl1pPr>
          </a:lstStyle>
          <a:p>
            <a:endParaRPr dirty="0"/>
          </a:p>
        </p:txBody>
      </p:sp>
      <p:sp>
        <p:nvSpPr>
          <p:cNvPr id="5"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6"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935814" y="1301948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pic>
        <p:nvPicPr>
          <p:cNvPr id="8" name="Picture 7" descr="Screen Shot 2019-10-18 at 3.42.28 PM.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2374562"/>
            <a:ext cx="3175000" cy="134143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08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052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497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1941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2386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2830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3275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3719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4164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0"/>
            <a:ext cx="24384000" cy="13743480"/>
          </a:xfrm>
          <a:prstGeom prst="rect">
            <a:avLst/>
          </a:prstGeom>
          <a:ln w="12700" cap="flat">
            <a:noFill/>
            <a:miter lim="400000"/>
          </a:ln>
          <a:effectLst/>
        </p:spPr>
      </p:pic>
      <p:sp>
        <p:nvSpPr>
          <p:cNvPr id="77" name="Rectangle"/>
          <p:cNvSpPr/>
          <p:nvPr/>
        </p:nvSpPr>
        <p:spPr>
          <a:xfrm>
            <a:off x="0" y="0"/>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78" name="Module Title Goes Here"/>
          <p:cNvSpPr txBox="1">
            <a:spLocks noGrp="1"/>
          </p:cNvSpPr>
          <p:nvPr>
            <p:ph type="ctrTitle" idx="4294967295"/>
          </p:nvPr>
        </p:nvSpPr>
        <p:spPr>
          <a:xfrm>
            <a:off x="5763616" y="5857875"/>
            <a:ext cx="12856768" cy="2000250"/>
          </a:xfrm>
          <a:prstGeom prst="rect">
            <a:avLst/>
          </a:prstGeom>
        </p:spPr>
        <p:txBody>
          <a:bodyPr/>
          <a:lstStyle>
            <a:lvl1pPr>
              <a:defRPr sz="5600" b="1">
                <a:latin typeface="Helvetica"/>
                <a:ea typeface="Helvetica"/>
                <a:cs typeface="Helvetica"/>
                <a:sym typeface="Helvetica"/>
              </a:defRPr>
            </a:lvl1pPr>
          </a:lstStyle>
          <a:p>
            <a:r>
              <a:rPr lang="en-CA" dirty="0" smtClean="0"/>
              <a:t>Negotiations in Real Estate</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4384000" cy="13716000"/>
          </a:xfrm>
          <a:prstGeom prst="rect">
            <a:avLst/>
          </a:prstGeom>
          <a:ln w="12700" cap="flat">
            <a:noFill/>
            <a:miter lim="400000"/>
          </a:ln>
          <a:effectLst/>
        </p:spPr>
      </p:pic>
      <p:sp>
        <p:nvSpPr>
          <p:cNvPr id="107" name="Rectangle"/>
          <p:cNvSpPr/>
          <p:nvPr/>
        </p:nvSpPr>
        <p:spPr>
          <a:xfrm>
            <a:off x="-42478" y="-238138"/>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08" name="Point three title goes here"/>
          <p:cNvSpPr txBox="1"/>
          <p:nvPr/>
        </p:nvSpPr>
        <p:spPr>
          <a:xfrm>
            <a:off x="1349338" y="5434521"/>
            <a:ext cx="22409600"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smtClean="0"/>
              <a:t>Be prepared to Win</a:t>
            </a:r>
            <a:endParaRPr lang="en-CA" sz="6000" dirty="0"/>
          </a:p>
          <a:p>
            <a:endParaRPr dirty="0"/>
          </a:p>
        </p:txBody>
      </p:sp>
    </p:spTree>
    <p:extLst>
      <p:ext uri="{BB962C8B-B14F-4D97-AF65-F5344CB8AC3E}">
        <p14:creationId xmlns:p14="http://schemas.microsoft.com/office/powerpoint/2010/main" val="9228002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11" name="Point three title goes here"/>
          <p:cNvSpPr txBox="1"/>
          <p:nvPr/>
        </p:nvSpPr>
        <p:spPr>
          <a:xfrm>
            <a:off x="1320800" y="934219"/>
            <a:ext cx="21107400" cy="199092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smtClean="0"/>
              <a:t>Be prepared to Win </a:t>
            </a:r>
            <a:endParaRPr lang="en-CA" dirty="0"/>
          </a:p>
          <a:p>
            <a:endParaRPr dirty="0"/>
          </a:p>
        </p:txBody>
      </p:sp>
      <p:sp>
        <p:nvSpPr>
          <p:cNvPr id="112" name="First discussion point name —  First discussion point explanation and example if necessary.…"/>
          <p:cNvSpPr txBox="1"/>
          <p:nvPr/>
        </p:nvSpPr>
        <p:spPr>
          <a:xfrm>
            <a:off x="1969366" y="2246372"/>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Research the property before the meeting</a:t>
            </a:r>
            <a:r>
              <a:rPr lang="en-US" b="1" dirty="0" smtClean="0"/>
              <a:t>— </a:t>
            </a:r>
            <a:r>
              <a:rPr lang="en-US" dirty="0" smtClean="0"/>
              <a:t>Look at previous MLS listing if there is one, Google map view, city assessment, get list of </a:t>
            </a:r>
            <a:r>
              <a:rPr lang="en-US" dirty="0" err="1" smtClean="0"/>
              <a:t>comparables</a:t>
            </a:r>
            <a:r>
              <a:rPr lang="en-US" dirty="0" smtClean="0"/>
              <a:t> (apples to apples</a:t>
            </a:r>
            <a:r>
              <a:rPr lang="en-US" dirty="0" smtClean="0"/>
              <a:t>)</a:t>
            </a:r>
            <a:r>
              <a:rPr lang="en-US" dirty="0"/>
              <a:t>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Know your MOA</a:t>
            </a:r>
            <a:r>
              <a:rPr b="1" dirty="0" smtClean="0"/>
              <a:t>—</a:t>
            </a:r>
            <a:r>
              <a:rPr lang="en-CA" b="1" dirty="0" smtClean="0"/>
              <a:t> </a:t>
            </a:r>
            <a:r>
              <a:rPr lang="en-CA" dirty="0" smtClean="0"/>
              <a:t>Even before </a:t>
            </a:r>
            <a:r>
              <a:rPr lang="en-CA" dirty="0" smtClean="0"/>
              <a:t>meeting </a:t>
            </a:r>
            <a:r>
              <a:rPr lang="en-CA" dirty="0" smtClean="0"/>
              <a:t>with a seller using the $.60 on the dollar method </a:t>
            </a:r>
            <a:r>
              <a:rPr lang="en-CA" dirty="0" smtClean="0"/>
              <a:t>will give you a </a:t>
            </a:r>
            <a:r>
              <a:rPr lang="en-CA" dirty="0" smtClean="0"/>
              <a:t>general </a:t>
            </a:r>
            <a:r>
              <a:rPr lang="en-CA" dirty="0" smtClean="0"/>
              <a:t>idea </a:t>
            </a:r>
            <a:r>
              <a:rPr lang="en-CA" dirty="0" smtClean="0"/>
              <a:t>on what </a:t>
            </a:r>
            <a:r>
              <a:rPr lang="en-CA" dirty="0" smtClean="0"/>
              <a:t>is the max you are willing to pay for the property. Leave emotions out and be logical.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Have a reliable contractor at meeting</a:t>
            </a:r>
            <a:r>
              <a:rPr b="1" dirty="0" smtClean="0"/>
              <a:t>— </a:t>
            </a:r>
            <a:r>
              <a:rPr dirty="0" smtClean="0"/>
              <a:t> </a:t>
            </a:r>
            <a:r>
              <a:rPr lang="en-CA" dirty="0" smtClean="0"/>
              <a:t>Negotiations can happen very quickly so being prepared and having your contractor their who can give you an estimate to renovation the home and give you a number shortly after will help you structure what your willing to offer. </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Have an </a:t>
            </a:r>
            <a:r>
              <a:rPr lang="en-CA" b="1" dirty="0" smtClean="0"/>
              <a:t>OTP </a:t>
            </a:r>
            <a:r>
              <a:rPr lang="en-CA" b="1" dirty="0" smtClean="0"/>
              <a:t>and deposit cheque</a:t>
            </a:r>
            <a:r>
              <a:rPr b="1" dirty="0" smtClean="0"/>
              <a:t>— </a:t>
            </a:r>
            <a:r>
              <a:rPr dirty="0" smtClean="0"/>
              <a:t> </a:t>
            </a:r>
            <a:r>
              <a:rPr lang="en-CA" dirty="0" smtClean="0"/>
              <a:t>Either its you or a realtor writing the OTP, make sure one of you is </a:t>
            </a:r>
            <a:r>
              <a:rPr lang="en-CA" dirty="0" smtClean="0"/>
              <a:t>able to write up the offer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Know your goal with the property</a:t>
            </a:r>
            <a:r>
              <a:rPr b="1" dirty="0" smtClean="0"/>
              <a:t>— </a:t>
            </a:r>
            <a:r>
              <a:rPr dirty="0" smtClean="0"/>
              <a:t> </a:t>
            </a:r>
            <a:r>
              <a:rPr lang="en-CA" dirty="0" smtClean="0"/>
              <a:t>Whether your </a:t>
            </a:r>
            <a:r>
              <a:rPr lang="en-CA" dirty="0" smtClean="0"/>
              <a:t>going to flip it, rent it out, tear it down or assign it, have an idea of your end goal. Make sure your OTP is assignable in case you decide to sell the property to another person </a:t>
            </a:r>
            <a:endParaRPr dirty="0"/>
          </a:p>
        </p:txBody>
      </p:sp>
    </p:spTree>
    <p:extLst>
      <p:ext uri="{BB962C8B-B14F-4D97-AF65-F5344CB8AC3E}">
        <p14:creationId xmlns:p14="http://schemas.microsoft.com/office/powerpoint/2010/main" val="18870193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0"/>
            <a:ext cx="24384000" cy="13743480"/>
          </a:xfrm>
          <a:prstGeom prst="rect">
            <a:avLst/>
          </a:prstGeom>
          <a:ln w="12700" cap="flat">
            <a:noFill/>
            <a:miter lim="400000"/>
          </a:ln>
          <a:effectLst/>
        </p:spPr>
      </p:pic>
      <p:sp>
        <p:nvSpPr>
          <p:cNvPr id="127" name="Rectangle"/>
          <p:cNvSpPr/>
          <p:nvPr/>
        </p:nvSpPr>
        <p:spPr>
          <a:xfrm>
            <a:off x="-42478" y="-27480"/>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28" name="Point five title goes here"/>
          <p:cNvSpPr txBox="1"/>
          <p:nvPr/>
        </p:nvSpPr>
        <p:spPr>
          <a:xfrm>
            <a:off x="5076763" y="5660465"/>
            <a:ext cx="14230474" cy="2000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Know the variables in negotiations </a:t>
            </a:r>
          </a:p>
          <a:p>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31" name="Point five title goes here"/>
          <p:cNvSpPr txBox="1"/>
          <p:nvPr/>
        </p:nvSpPr>
        <p:spPr>
          <a:xfrm>
            <a:off x="4129768" y="11414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Know the variables in negotiations </a:t>
            </a:r>
          </a:p>
        </p:txBody>
      </p:sp>
      <p:sp>
        <p:nvSpPr>
          <p:cNvPr id="132" name="First discussion point name —  First discussion point explanation and example if necessary.…"/>
          <p:cNvSpPr txBox="1"/>
          <p:nvPr/>
        </p:nvSpPr>
        <p:spPr>
          <a:xfrm>
            <a:off x="1969366" y="28871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Control what you can</a:t>
            </a:r>
            <a:r>
              <a:rPr b="1" dirty="0" smtClean="0"/>
              <a:t>— </a:t>
            </a:r>
            <a:r>
              <a:rPr dirty="0" smtClean="0"/>
              <a:t> </a:t>
            </a:r>
            <a:r>
              <a:rPr lang="en-CA" dirty="0" smtClean="0"/>
              <a:t>Sellers might have met with another investor prior to you, meeting one after you, looking to list on the market or even </a:t>
            </a:r>
            <a:r>
              <a:rPr lang="en-CA" dirty="0" smtClean="0"/>
              <a:t>wanting to sell later. </a:t>
            </a:r>
            <a:r>
              <a:rPr lang="en-CA" dirty="0" smtClean="0"/>
              <a:t>Be assertive not </a:t>
            </a:r>
            <a:r>
              <a:rPr lang="en-CA" dirty="0" err="1" smtClean="0"/>
              <a:t>ag</a:t>
            </a:r>
            <a:r>
              <a:rPr lang="en-US" dirty="0" smtClean="0"/>
              <a:t>g</a:t>
            </a:r>
            <a:r>
              <a:rPr lang="en-CA" dirty="0" err="1" smtClean="0"/>
              <a:t>ressive</a:t>
            </a:r>
            <a:r>
              <a:rPr lang="en-CA" dirty="0" smtClean="0"/>
              <a:t> in your dealings to get the offer accepted</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Success comes with practice and experience</a:t>
            </a:r>
            <a:r>
              <a:rPr b="1" dirty="0" smtClean="0"/>
              <a:t>—</a:t>
            </a:r>
            <a:r>
              <a:rPr lang="en-CA" b="1" dirty="0" smtClean="0"/>
              <a:t> </a:t>
            </a:r>
            <a:r>
              <a:rPr lang="en-CA" dirty="0" smtClean="0"/>
              <a:t>Like with any </a:t>
            </a:r>
            <a:r>
              <a:rPr lang="en-CA" dirty="0" smtClean="0"/>
              <a:t>profession; </a:t>
            </a:r>
            <a:r>
              <a:rPr lang="en-CA" dirty="0" smtClean="0"/>
              <a:t>to truly master becoming a great negotiator you need to practice by implementing what you</a:t>
            </a:r>
            <a:r>
              <a:rPr lang="mr-IN" dirty="0" smtClean="0"/>
              <a:t>’</a:t>
            </a:r>
            <a:r>
              <a:rPr lang="en-CA" dirty="0" err="1" smtClean="0"/>
              <a:t>ve</a:t>
            </a:r>
            <a:r>
              <a:rPr lang="en-CA" dirty="0" smtClean="0"/>
              <a:t> learned </a:t>
            </a:r>
            <a:r>
              <a:rPr lang="en-CA" dirty="0" smtClean="0"/>
              <a:t>and be in the </a:t>
            </a:r>
            <a:r>
              <a:rPr lang="en-CA" dirty="0" smtClean="0"/>
              <a:t>field </a:t>
            </a:r>
            <a:r>
              <a:rPr lang="en-CA" dirty="0" smtClean="0"/>
              <a:t>consistently</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Your aren’t the only option </a:t>
            </a:r>
            <a:r>
              <a:rPr b="1" dirty="0" smtClean="0"/>
              <a:t>— </a:t>
            </a:r>
            <a:r>
              <a:rPr dirty="0" smtClean="0"/>
              <a:t> </a:t>
            </a:r>
            <a:r>
              <a:rPr lang="en-CA" dirty="0" smtClean="0"/>
              <a:t>Going into a negotiation knowing that you aren't the only option the seller has is going be better prepare you to ask for the close and do everything in your power to leave the meeting with an accepted offer</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It</a:t>
            </a:r>
            <a:r>
              <a:rPr lang="mr-IN" b="1" dirty="0" smtClean="0"/>
              <a:t>’</a:t>
            </a:r>
            <a:r>
              <a:rPr lang="en-CA" b="1" dirty="0" smtClean="0"/>
              <a:t>s a numbers game</a:t>
            </a:r>
            <a:r>
              <a:rPr b="1" dirty="0" smtClean="0"/>
              <a:t>— </a:t>
            </a:r>
            <a:r>
              <a:rPr dirty="0" smtClean="0"/>
              <a:t> </a:t>
            </a:r>
            <a:r>
              <a:rPr lang="en-CA" dirty="0" smtClean="0"/>
              <a:t>Know that most of the calls your receive from your marketing will be homes selling for market value. These properties are better suited for the open market, the MLS. Refer to </a:t>
            </a:r>
            <a:r>
              <a:rPr lang="en-CA" dirty="0" smtClean="0"/>
              <a:t>your </a:t>
            </a:r>
            <a:r>
              <a:rPr lang="en-CA" dirty="0" smtClean="0"/>
              <a:t>realtor.</a:t>
            </a:r>
          </a:p>
          <a:p>
            <a:pPr marL="304131" indent="-304131" algn="l">
              <a:lnSpc>
                <a:spcPct val="150000"/>
              </a:lnSpc>
              <a:buSzPct val="75000"/>
              <a:buChar char="•"/>
              <a:defRPr sz="3000">
                <a:solidFill>
                  <a:srgbClr val="53585F"/>
                </a:solidFill>
                <a:latin typeface="Arial"/>
                <a:ea typeface="Arial"/>
                <a:cs typeface="Arial"/>
                <a:sym typeface="Arial"/>
              </a:defRPr>
            </a:pPr>
            <a:endParaRPr lang="en-CA"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“Fortune is made in the follow-up”</a:t>
            </a:r>
            <a:r>
              <a:rPr b="1" dirty="0" smtClean="0"/>
              <a:t>— </a:t>
            </a:r>
            <a:r>
              <a:rPr dirty="0" smtClean="0"/>
              <a:t> </a:t>
            </a:r>
            <a:r>
              <a:rPr lang="en-CA" dirty="0" smtClean="0"/>
              <a:t>As good </a:t>
            </a:r>
            <a:r>
              <a:rPr lang="en-CA" dirty="0" smtClean="0"/>
              <a:t>as a </a:t>
            </a:r>
            <a:r>
              <a:rPr lang="en-CA" dirty="0" smtClean="0"/>
              <a:t>negotiator can become, sometimes </a:t>
            </a:r>
            <a:r>
              <a:rPr lang="en-CA" dirty="0" smtClean="0"/>
              <a:t>the timing just </a:t>
            </a:r>
            <a:r>
              <a:rPr lang="en-CA" dirty="0" smtClean="0"/>
              <a:t>isn't </a:t>
            </a:r>
            <a:r>
              <a:rPr lang="en-CA" dirty="0" smtClean="0"/>
              <a:t>right for a home owner to sell. This is where you take notes, have a good follow up system and try to close in the futur</a:t>
            </a:r>
            <a:r>
              <a:rPr lang="en-CA" dirty="0"/>
              <a:t>e</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5" name="Here’s your action items"/>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dirty="0"/>
              <a:t>Here’s your action items</a:t>
            </a:r>
          </a:p>
        </p:txBody>
      </p:sp>
      <p:sp>
        <p:nvSpPr>
          <p:cNvPr id="146" name="Action item one name — Explain what it is here.…"/>
          <p:cNvSpPr txBox="1"/>
          <p:nvPr/>
        </p:nvSpPr>
        <p:spPr>
          <a:xfrm>
            <a:off x="2287910" y="4637892"/>
            <a:ext cx="19735248" cy="56457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521368" indent="-521368" algn="l">
              <a:lnSpc>
                <a:spcPct val="150000"/>
              </a:lnSpc>
              <a:buSzPct val="100000"/>
              <a:buAutoNum type="arabicPeriod"/>
              <a:defRPr sz="3000" b="1">
                <a:solidFill>
                  <a:srgbClr val="53585F"/>
                </a:solidFill>
                <a:latin typeface="Arial"/>
                <a:ea typeface="Arial"/>
                <a:cs typeface="Arial"/>
                <a:sym typeface="Arial"/>
              </a:defRPr>
            </a:pPr>
            <a:r>
              <a:rPr lang="en-CA" dirty="0" smtClean="0"/>
              <a:t>Purchase and read two books</a:t>
            </a:r>
            <a:r>
              <a:rPr dirty="0" smtClean="0"/>
              <a:t>—</a:t>
            </a:r>
            <a:r>
              <a:rPr lang="en-CA" dirty="0"/>
              <a:t> </a:t>
            </a:r>
            <a:r>
              <a:rPr lang="en-CA" dirty="0" smtClean="0"/>
              <a:t>Becoming a good negotiator is a skill that is learned with knowledge and practice. The more you read up on the subject the better you will </a:t>
            </a:r>
            <a:r>
              <a:rPr lang="en-CA" dirty="0" smtClean="0"/>
              <a:t>become</a:t>
            </a:r>
          </a:p>
          <a:p>
            <a:pPr marL="521368" indent="-521368" algn="l">
              <a:lnSpc>
                <a:spcPct val="150000"/>
              </a:lnSpc>
              <a:buSzPct val="100000"/>
              <a:buAutoNum type="arabicPeriod"/>
              <a:defRPr sz="3000" b="1">
                <a:solidFill>
                  <a:srgbClr val="53585F"/>
                </a:solidFill>
                <a:latin typeface="Arial"/>
                <a:ea typeface="Arial"/>
                <a:cs typeface="Arial"/>
                <a:sym typeface="Arial"/>
              </a:defRPr>
            </a:pPr>
            <a:endParaRPr lang="en-CA" dirty="0" smtClean="0"/>
          </a:p>
          <a:p>
            <a:pPr marL="521368" indent="-521368" algn="l">
              <a:lnSpc>
                <a:spcPct val="150000"/>
              </a:lnSpc>
              <a:buSzPct val="100000"/>
              <a:buAutoNum type="arabicPeriod"/>
              <a:defRPr sz="3000" b="1">
                <a:solidFill>
                  <a:srgbClr val="53585F"/>
                </a:solidFill>
                <a:latin typeface="Arial"/>
                <a:ea typeface="Arial"/>
                <a:cs typeface="Arial"/>
                <a:sym typeface="Arial"/>
              </a:defRPr>
            </a:pPr>
            <a:r>
              <a:rPr lang="en-CA" dirty="0"/>
              <a:t>B</a:t>
            </a:r>
            <a:r>
              <a:rPr lang="en-CA" dirty="0" smtClean="0"/>
              <a:t>ook an appointment with a realtor or two who you can refer business to and work with when analyzing your deals and asking for </a:t>
            </a:r>
            <a:r>
              <a:rPr lang="en-CA" dirty="0" err="1" smtClean="0"/>
              <a:t>comparables</a:t>
            </a:r>
            <a:r>
              <a:rPr lang="en-CA" dirty="0" smtClean="0"/>
              <a:t> </a:t>
            </a:r>
            <a:r>
              <a:rPr dirty="0"/>
              <a:t/>
            </a:r>
            <a:br>
              <a:rPr dirty="0"/>
            </a:br>
            <a:endParaRPr dirty="0"/>
          </a:p>
          <a:p>
            <a:pPr algn="l">
              <a:lnSpc>
                <a:spcPct val="150000"/>
              </a:lnSpc>
              <a:buSzPct val="100000"/>
              <a:defRPr sz="3000" b="1">
                <a:solidFill>
                  <a:srgbClr val="53585F"/>
                </a:solidFill>
                <a:latin typeface="Arial"/>
                <a:ea typeface="Arial"/>
                <a:cs typeface="Arial"/>
                <a:sym typeface="Arial"/>
              </a:defRPr>
            </a:pPr>
            <a:r>
              <a:rPr b="0" dirty="0"/>
              <a:t/>
            </a:r>
            <a:br>
              <a:rPr b="0" dirty="0"/>
            </a:br>
            <a:endParaRPr b="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actice negotiations .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384000" cy="14035964"/>
          </a:xfrm>
          <a:prstGeom prst="rect">
            <a:avLst/>
          </a:prstGeom>
        </p:spPr>
      </p:pic>
      <p:sp>
        <p:nvSpPr>
          <p:cNvPr id="148"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9" name="Motivating message to inspire  action goes here"/>
          <p:cNvSpPr txBox="1"/>
          <p:nvPr/>
        </p:nvSpPr>
        <p:spPr>
          <a:xfrm>
            <a:off x="2006600" y="5291896"/>
            <a:ext cx="19608800" cy="1298431"/>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p>
            <a:pPr>
              <a:defRPr sz="5600" b="1">
                <a:solidFill>
                  <a:srgbClr val="000000"/>
                </a:solidFill>
                <a:latin typeface="Helvetica"/>
                <a:ea typeface="Helvetica"/>
                <a:cs typeface="Helvetica"/>
                <a:sym typeface="Helvetica"/>
              </a:defRPr>
            </a:pPr>
            <a:r>
              <a:rPr lang="en-CA" sz="7500" dirty="0" smtClean="0"/>
              <a:t>Practice, fail, learn, repeat!</a:t>
            </a:r>
            <a:endParaRPr sz="75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81" name="Here’s what we’re going to cover"/>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t>Here’s what we’re going to cover</a:t>
            </a:r>
          </a:p>
        </p:txBody>
      </p:sp>
      <p:sp>
        <p:nvSpPr>
          <p:cNvPr id="82" name="Point one…"/>
          <p:cNvSpPr txBox="1"/>
          <p:nvPr/>
        </p:nvSpPr>
        <p:spPr>
          <a:xfrm>
            <a:off x="2287910" y="3960559"/>
            <a:ext cx="19735248" cy="926214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20000"/>
              </a:lnSpc>
              <a:buSzPct val="75000"/>
              <a:buChar char="•"/>
              <a:defRPr sz="3000">
                <a:solidFill>
                  <a:srgbClr val="53585F"/>
                </a:solidFill>
                <a:latin typeface="Arial"/>
                <a:ea typeface="Arial"/>
                <a:cs typeface="Arial"/>
                <a:sym typeface="Arial"/>
              </a:defRPr>
            </a:pPr>
            <a:r>
              <a:rPr lang="en-CA" sz="4500" dirty="0" smtClean="0"/>
              <a:t>What is a negotiation and why its important to your success</a:t>
            </a:r>
          </a:p>
          <a:p>
            <a:pPr marL="304131" indent="-304131" algn="l">
              <a:lnSpc>
                <a:spcPct val="120000"/>
              </a:lnSpc>
              <a:buSzPct val="75000"/>
              <a:buChar char="•"/>
              <a:defRPr sz="3000">
                <a:solidFill>
                  <a:srgbClr val="53585F"/>
                </a:solidFill>
                <a:latin typeface="Arial"/>
                <a:ea typeface="Arial"/>
                <a:cs typeface="Arial"/>
                <a:sym typeface="Arial"/>
              </a:defRPr>
            </a:pPr>
            <a:endParaRPr lang="en-CA" sz="4500" dirty="0" smtClean="0"/>
          </a:p>
          <a:p>
            <a:pPr marL="304131" indent="-304131" algn="l">
              <a:lnSpc>
                <a:spcPct val="120000"/>
              </a:lnSpc>
              <a:buSzPct val="75000"/>
              <a:buChar char="•"/>
              <a:defRPr sz="3000">
                <a:solidFill>
                  <a:srgbClr val="53585F"/>
                </a:solidFill>
                <a:latin typeface="Arial"/>
                <a:ea typeface="Arial"/>
                <a:cs typeface="Arial"/>
                <a:sym typeface="Arial"/>
              </a:defRPr>
            </a:pPr>
            <a:r>
              <a:rPr lang="en-CA" sz="4500" dirty="0" smtClean="0"/>
              <a:t>What you need to know about real estate negotiations</a:t>
            </a:r>
          </a:p>
          <a:p>
            <a:pPr marL="304131" indent="-304131" algn="l">
              <a:lnSpc>
                <a:spcPct val="120000"/>
              </a:lnSpc>
              <a:buSzPct val="75000"/>
              <a:buChar char="•"/>
              <a:defRPr sz="3000">
                <a:solidFill>
                  <a:srgbClr val="53585F"/>
                </a:solidFill>
                <a:latin typeface="Arial"/>
                <a:ea typeface="Arial"/>
                <a:cs typeface="Arial"/>
                <a:sym typeface="Arial"/>
              </a:defRPr>
            </a:pPr>
            <a:endParaRPr lang="en-CA" sz="4500" dirty="0" smtClean="0"/>
          </a:p>
          <a:p>
            <a:pPr marL="304131" indent="-304131" algn="l">
              <a:lnSpc>
                <a:spcPct val="120000"/>
              </a:lnSpc>
              <a:buSzPct val="75000"/>
              <a:buFontTx/>
              <a:buChar char="•"/>
              <a:defRPr sz="3000">
                <a:solidFill>
                  <a:srgbClr val="53585F"/>
                </a:solidFill>
                <a:latin typeface="Arial"/>
                <a:ea typeface="Arial"/>
                <a:cs typeface="Arial"/>
                <a:sym typeface="Arial"/>
              </a:defRPr>
            </a:pPr>
            <a:r>
              <a:rPr lang="en-CA" sz="4500" dirty="0"/>
              <a:t>Using concessions in negotiations to get offers accepted </a:t>
            </a:r>
          </a:p>
          <a:p>
            <a:pPr marL="304131" indent="-304131" algn="l">
              <a:lnSpc>
                <a:spcPct val="120000"/>
              </a:lnSpc>
              <a:buSzPct val="75000"/>
              <a:buChar char="•"/>
              <a:defRPr sz="3000">
                <a:solidFill>
                  <a:srgbClr val="53585F"/>
                </a:solidFill>
                <a:latin typeface="Arial"/>
                <a:ea typeface="Arial"/>
                <a:cs typeface="Arial"/>
                <a:sym typeface="Arial"/>
              </a:defRPr>
            </a:pPr>
            <a:endParaRPr lang="en-CA" sz="4500" dirty="0" smtClean="0"/>
          </a:p>
          <a:p>
            <a:pPr marL="304131" indent="-304131" algn="l">
              <a:lnSpc>
                <a:spcPct val="120000"/>
              </a:lnSpc>
              <a:buSzPct val="75000"/>
              <a:buChar char="•"/>
              <a:defRPr sz="3000">
                <a:solidFill>
                  <a:srgbClr val="53585F"/>
                </a:solidFill>
                <a:latin typeface="Arial"/>
                <a:ea typeface="Arial"/>
                <a:cs typeface="Arial"/>
                <a:sym typeface="Arial"/>
              </a:defRPr>
            </a:pPr>
            <a:r>
              <a:rPr lang="en-CA" sz="4500" dirty="0" smtClean="0"/>
              <a:t>Be prepared to Win</a:t>
            </a:r>
          </a:p>
          <a:p>
            <a:pPr marL="304131" indent="-304131" algn="l">
              <a:lnSpc>
                <a:spcPct val="120000"/>
              </a:lnSpc>
              <a:buSzPct val="75000"/>
              <a:buChar char="•"/>
              <a:defRPr sz="3000">
                <a:solidFill>
                  <a:srgbClr val="53585F"/>
                </a:solidFill>
                <a:latin typeface="Arial"/>
                <a:ea typeface="Arial"/>
                <a:cs typeface="Arial"/>
                <a:sym typeface="Arial"/>
              </a:defRPr>
            </a:pPr>
            <a:endParaRPr lang="en-CA" sz="4500" dirty="0"/>
          </a:p>
          <a:p>
            <a:pPr marL="304131" indent="-304131" algn="l">
              <a:lnSpc>
                <a:spcPct val="120000"/>
              </a:lnSpc>
              <a:buSzPct val="75000"/>
              <a:buChar char="•"/>
              <a:defRPr sz="3000">
                <a:solidFill>
                  <a:srgbClr val="53585F"/>
                </a:solidFill>
                <a:latin typeface="Arial"/>
                <a:ea typeface="Arial"/>
                <a:cs typeface="Arial"/>
                <a:sym typeface="Arial"/>
              </a:defRPr>
            </a:pPr>
            <a:r>
              <a:rPr lang="en-CA" sz="4500" dirty="0" smtClean="0"/>
              <a:t>Know the variables in negotiations </a:t>
            </a:r>
          </a:p>
          <a:p>
            <a:pPr marL="304131" indent="-304131" algn="l">
              <a:lnSpc>
                <a:spcPct val="120000"/>
              </a:lnSpc>
              <a:buSzPct val="75000"/>
              <a:buChar char="•"/>
              <a:defRPr sz="3000">
                <a:solidFill>
                  <a:srgbClr val="53585F"/>
                </a:solidFill>
                <a:latin typeface="Arial"/>
                <a:ea typeface="Arial"/>
                <a:cs typeface="Arial"/>
                <a:sym typeface="Arial"/>
              </a:defRPr>
            </a:pPr>
            <a:endParaRPr lang="en-CA" sz="4500" dirty="0" smtClean="0"/>
          </a:p>
          <a:p>
            <a:pPr marL="304131" indent="-304131" algn="l">
              <a:lnSpc>
                <a:spcPct val="120000"/>
              </a:lnSpc>
              <a:buSzPct val="75000"/>
              <a:buChar char="•"/>
              <a:defRPr sz="3000">
                <a:solidFill>
                  <a:srgbClr val="53585F"/>
                </a:solidFill>
                <a:latin typeface="Arial"/>
                <a:ea typeface="Arial"/>
                <a:cs typeface="Arial"/>
                <a:sym typeface="Arial"/>
              </a:defRPr>
            </a:pPr>
            <a:endParaRPr sz="45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87" name="Rectangle"/>
          <p:cNvSpPr/>
          <p:nvPr/>
        </p:nvSpPr>
        <p:spPr>
          <a:xfrm>
            <a:off x="0"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88" name="Point one title goes here"/>
          <p:cNvSpPr txBox="1"/>
          <p:nvPr/>
        </p:nvSpPr>
        <p:spPr>
          <a:xfrm>
            <a:off x="2215049" y="5857875"/>
            <a:ext cx="19100499"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What is a negotiation and why its important to your </a:t>
            </a:r>
            <a:r>
              <a:rPr lang="en-CA" sz="6000" dirty="0" smtClean="0"/>
              <a:t>success</a:t>
            </a:r>
            <a:endParaRPr lang="en-CA" sz="6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1969366" y="883419"/>
            <a:ext cx="20664856" cy="199092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What is a negotiation and why its important to your </a:t>
            </a:r>
            <a:r>
              <a:rPr lang="en-CA" dirty="0" smtClean="0"/>
              <a:t>success</a:t>
            </a:r>
            <a:endParaRPr lang="en-CA" dirty="0"/>
          </a:p>
        </p:txBody>
      </p:sp>
      <p:sp>
        <p:nvSpPr>
          <p:cNvPr id="92" name="First discussion point name —  First discussion point explanation and example if necessary.…"/>
          <p:cNvSpPr txBox="1"/>
          <p:nvPr/>
        </p:nvSpPr>
        <p:spPr>
          <a:xfrm>
            <a:off x="1969366" y="3309010"/>
            <a:ext cx="21212222" cy="91082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Communication between 2 or more</a:t>
            </a:r>
            <a:r>
              <a:rPr b="1" dirty="0" smtClean="0"/>
              <a:t>—</a:t>
            </a:r>
            <a:r>
              <a:rPr lang="en-CA" b="1" dirty="0" smtClean="0"/>
              <a:t> </a:t>
            </a:r>
            <a:r>
              <a:rPr lang="en-CA" dirty="0" smtClean="0"/>
              <a:t>Learning to convey your personal expectations and desires to the other party. Receiving the other sides expectations and desires. </a:t>
            </a:r>
            <a:r>
              <a:rPr dirty="0" smtClean="0"/>
              <a:t/>
            </a:r>
            <a:br>
              <a:rPr dirty="0" smtClean="0"/>
            </a:br>
            <a:endParaRPr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Great deals are found in the “numbers”</a:t>
            </a:r>
            <a:r>
              <a:rPr b="1" dirty="0" smtClean="0"/>
              <a:t>— </a:t>
            </a:r>
            <a:r>
              <a:rPr dirty="0" smtClean="0"/>
              <a:t> </a:t>
            </a:r>
            <a:r>
              <a:rPr lang="en-CA" dirty="0" smtClean="0"/>
              <a:t>You need to know that in order to find amazing deals, which are everywhere you need to increase the number of home owners you communicate with on a consistent basis. </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You don</a:t>
            </a:r>
            <a:r>
              <a:rPr lang="mr-IN" b="1" dirty="0" smtClean="0"/>
              <a:t>’</a:t>
            </a:r>
            <a:r>
              <a:rPr lang="en-CA" b="1" dirty="0" smtClean="0"/>
              <a:t>t to be a “shark” negotiator</a:t>
            </a:r>
            <a:r>
              <a:rPr b="1" dirty="0" smtClean="0"/>
              <a:t>— </a:t>
            </a:r>
            <a:r>
              <a:rPr lang="en-CA" dirty="0" smtClean="0"/>
              <a:t>People like doing business with people who are similar to them. Who they like and trust. People are smarter and more aware then ever when they meet someone who’s just out for their own interests</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Great deals are created</a:t>
            </a:r>
            <a:r>
              <a:rPr b="1" dirty="0" smtClean="0"/>
              <a:t>—</a:t>
            </a:r>
            <a:r>
              <a:rPr lang="en-CA" b="1" dirty="0" smtClean="0"/>
              <a:t> </a:t>
            </a:r>
            <a:r>
              <a:rPr lang="en-CA" dirty="0" smtClean="0"/>
              <a:t>Learning to assess a deal, its numbers, home owners desires and then structure the deal so its profitable takes skill and experience. T</a:t>
            </a:r>
            <a:r>
              <a:rPr lang="en-US" dirty="0" smtClean="0"/>
              <a:t>h</a:t>
            </a:r>
            <a:r>
              <a:rPr lang="en-CA" dirty="0" smtClean="0"/>
              <a:t>is is all learnable.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Great negotiators are created</a:t>
            </a:r>
            <a:r>
              <a:rPr b="1" dirty="0" smtClean="0"/>
              <a:t>—</a:t>
            </a:r>
            <a:r>
              <a:rPr lang="en-CA" b="1" dirty="0" smtClean="0"/>
              <a:t> </a:t>
            </a:r>
            <a:r>
              <a:rPr lang="en-CA" dirty="0" smtClean="0"/>
              <a:t>Practice, fail, learn and repeat. The best way to learn is being out in the field consistently</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1969366" y="1141484"/>
            <a:ext cx="20664856"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smtClean="0"/>
              <a:t>Read these two books</a:t>
            </a:r>
            <a:endParaRPr lang="en-CA" dirty="0"/>
          </a:p>
        </p:txBody>
      </p:sp>
      <p:sp>
        <p:nvSpPr>
          <p:cNvPr id="92" name="First discussion point name —  First discussion point explanation and example if necessary.…"/>
          <p:cNvSpPr txBox="1"/>
          <p:nvPr/>
        </p:nvSpPr>
        <p:spPr>
          <a:xfrm>
            <a:off x="1969366" y="3736662"/>
            <a:ext cx="21212222" cy="79829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endParaRPr dirty="0"/>
          </a:p>
        </p:txBody>
      </p:sp>
      <p:pic>
        <p:nvPicPr>
          <p:cNvPr id="2" name="Picture 1" descr="how to win friends and influence people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145" y="3178519"/>
            <a:ext cx="5617634" cy="8732220"/>
          </a:xfrm>
          <a:prstGeom prst="rect">
            <a:avLst/>
          </a:prstGeom>
        </p:spPr>
      </p:pic>
      <p:pic>
        <p:nvPicPr>
          <p:cNvPr id="3" name="Picture 2" descr="trump style negotiation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889" y="3054350"/>
            <a:ext cx="5889977" cy="8852706"/>
          </a:xfrm>
          <a:prstGeom prst="rect">
            <a:avLst/>
          </a:prstGeom>
        </p:spPr>
      </p:pic>
    </p:spTree>
    <p:extLst>
      <p:ext uri="{BB962C8B-B14F-4D97-AF65-F5344CB8AC3E}">
        <p14:creationId xmlns:p14="http://schemas.microsoft.com/office/powerpoint/2010/main" val="17752907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80"/>
            <a:ext cx="24660881" cy="13743480"/>
          </a:xfrm>
          <a:prstGeom prst="rect">
            <a:avLst/>
          </a:prstGeom>
          <a:ln w="12700" cap="flat">
            <a:noFill/>
            <a:miter lim="400000"/>
          </a:ln>
          <a:effectLst/>
        </p:spPr>
      </p:pic>
      <p:sp>
        <p:nvSpPr>
          <p:cNvPr id="97" name="Rectangle"/>
          <p:cNvSpPr/>
          <p:nvPr/>
        </p:nvSpPr>
        <p:spPr>
          <a:xfrm>
            <a:off x="0" y="0"/>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98" name="Point two title goes here"/>
          <p:cNvSpPr txBox="1"/>
          <p:nvPr/>
        </p:nvSpPr>
        <p:spPr>
          <a:xfrm>
            <a:off x="1092758" y="5271261"/>
            <a:ext cx="22298162"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What you need to know about real estate negotiations</a:t>
            </a:r>
          </a:p>
          <a:p>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1969366" y="985019"/>
            <a:ext cx="20439078" cy="199092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What you need to know about real estate negotiations</a:t>
            </a:r>
          </a:p>
          <a:p>
            <a:endParaRPr dirty="0"/>
          </a:p>
        </p:txBody>
      </p:sp>
      <p:sp>
        <p:nvSpPr>
          <p:cNvPr id="102" name="First discussion point name —  First discussion point explanation and example if necessary.…"/>
          <p:cNvSpPr txBox="1"/>
          <p:nvPr/>
        </p:nvSpPr>
        <p:spPr>
          <a:xfrm>
            <a:off x="1969366" y="2592620"/>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Negotiations begin the moment you answer the phone</a:t>
            </a:r>
            <a:r>
              <a:rPr b="1" dirty="0" smtClean="0"/>
              <a:t>— </a:t>
            </a:r>
            <a:r>
              <a:rPr lang="en-CA" dirty="0" smtClean="0"/>
              <a:t>Always be of the mind set that negotiations start when you answer the phone with a seller. It is possible to have the seller lower their </a:t>
            </a:r>
            <a:r>
              <a:rPr lang="en-CA" dirty="0" smtClean="0"/>
              <a:t>asking price</a:t>
            </a:r>
            <a:r>
              <a:rPr lang="en-CA" dirty="0" smtClean="0"/>
              <a:t> </a:t>
            </a:r>
            <a:r>
              <a:rPr lang="en-CA" dirty="0" smtClean="0"/>
              <a:t>even before going to see a property.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Writing an offer and getting it accepted</a:t>
            </a:r>
            <a:r>
              <a:rPr b="1" dirty="0" smtClean="0"/>
              <a:t>— </a:t>
            </a:r>
            <a:r>
              <a:rPr lang="en-CA" dirty="0" smtClean="0"/>
              <a:t>It is not unusual to write an offer and have the home owner accept and sign </a:t>
            </a:r>
            <a:r>
              <a:rPr lang="en-CA" dirty="0" smtClean="0"/>
              <a:t>on</a:t>
            </a:r>
            <a:r>
              <a:rPr lang="en-CA" dirty="0" smtClean="0"/>
              <a:t> </a:t>
            </a:r>
            <a:r>
              <a:rPr lang="en-CA" dirty="0" smtClean="0"/>
              <a:t>your first </a:t>
            </a:r>
            <a:r>
              <a:rPr lang="en-CA" dirty="0" smtClean="0"/>
              <a:t>meeting. </a:t>
            </a:r>
            <a:r>
              <a:rPr lang="en-CA" dirty="0" smtClean="0"/>
              <a:t>Owners are on time constraints and your offer and service </a:t>
            </a:r>
            <a:r>
              <a:rPr lang="en-CA" dirty="0" smtClean="0"/>
              <a:t>might be</a:t>
            </a:r>
            <a:r>
              <a:rPr lang="en-CA" dirty="0" smtClean="0"/>
              <a:t> </a:t>
            </a:r>
            <a:r>
              <a:rPr lang="en-CA" dirty="0" smtClean="0"/>
              <a:t>their solution to get out quick</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It’s not </a:t>
            </a:r>
            <a:r>
              <a:rPr lang="en-CA" b="1" dirty="0" smtClean="0"/>
              <a:t>always </a:t>
            </a:r>
            <a:r>
              <a:rPr lang="en-CA" b="1" dirty="0" smtClean="0"/>
              <a:t>about </a:t>
            </a:r>
            <a:r>
              <a:rPr lang="en-CA" b="1" dirty="0" smtClean="0"/>
              <a:t>more </a:t>
            </a:r>
            <a:r>
              <a:rPr lang="en-CA" b="1" dirty="0" smtClean="0"/>
              <a:t>money</a:t>
            </a:r>
            <a:r>
              <a:rPr b="1" dirty="0" smtClean="0"/>
              <a:t>—</a:t>
            </a:r>
            <a:r>
              <a:rPr lang="en-CA" b="1" dirty="0" smtClean="0"/>
              <a:t> </a:t>
            </a:r>
            <a:r>
              <a:rPr lang="en-CA" dirty="0" smtClean="0"/>
              <a:t>Some owners will want to deal with you </a:t>
            </a:r>
            <a:r>
              <a:rPr lang="en-CA" dirty="0" err="1" smtClean="0"/>
              <a:t>bec</a:t>
            </a:r>
            <a:r>
              <a:rPr lang="en-US" dirty="0" smtClean="0"/>
              <a:t>au</a:t>
            </a:r>
            <a:r>
              <a:rPr lang="en-CA" dirty="0" smtClean="0"/>
              <a:t>se you are solving their </a:t>
            </a:r>
            <a:r>
              <a:rPr lang="en-CA" dirty="0" smtClean="0"/>
              <a:t>“problems” </a:t>
            </a:r>
            <a:r>
              <a:rPr lang="en-CA" dirty="0" smtClean="0"/>
              <a:t>beyond </a:t>
            </a:r>
            <a:r>
              <a:rPr lang="en-CA" dirty="0" smtClean="0"/>
              <a:t>just</a:t>
            </a:r>
            <a:r>
              <a:rPr lang="en-CA" dirty="0" smtClean="0"/>
              <a:t> money. </a:t>
            </a:r>
            <a:r>
              <a:rPr lang="en-CA" dirty="0" smtClean="0"/>
              <a:t>Are you giving them enough time to move out, paying for their moving costs, </a:t>
            </a:r>
            <a:r>
              <a:rPr lang="en-CA" dirty="0" smtClean="0"/>
              <a:t>clean up</a:t>
            </a:r>
            <a:r>
              <a:rPr lang="en-CA" dirty="0" smtClean="0"/>
              <a:t>, etc.</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Don</a:t>
            </a:r>
            <a:r>
              <a:rPr lang="mr-IN" b="1" dirty="0" smtClean="0"/>
              <a:t>’</a:t>
            </a:r>
            <a:r>
              <a:rPr lang="en-CA" b="1" dirty="0" smtClean="0"/>
              <a:t>t leave negotiations “open”</a:t>
            </a:r>
            <a:r>
              <a:rPr b="1" dirty="0" smtClean="0"/>
              <a:t>— </a:t>
            </a:r>
            <a:r>
              <a:rPr lang="en-CA" dirty="0" smtClean="0"/>
              <a:t>Whether the </a:t>
            </a:r>
            <a:r>
              <a:rPr lang="en-CA" dirty="0" smtClean="0"/>
              <a:t>owner needs time to discuss with family or run the offer by their lawyer don</a:t>
            </a:r>
            <a:r>
              <a:rPr lang="mr-IN" dirty="0" smtClean="0"/>
              <a:t>’</a:t>
            </a:r>
            <a:r>
              <a:rPr lang="en-CA" dirty="0" smtClean="0"/>
              <a:t>t leave it open for more then 2 </a:t>
            </a:r>
            <a:r>
              <a:rPr lang="en-CA" dirty="0" smtClean="0"/>
              <a:t>days. </a:t>
            </a:r>
            <a:r>
              <a:rPr lang="en-CA" dirty="0" smtClean="0"/>
              <a:t>This deadline which is written in the offer will put pressure to get it accepted</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Have </a:t>
            </a:r>
            <a:r>
              <a:rPr lang="en-CA" b="1" dirty="0" smtClean="0"/>
              <a:t>all decision makers present</a:t>
            </a:r>
            <a:r>
              <a:rPr b="1" dirty="0" smtClean="0"/>
              <a:t>— </a:t>
            </a:r>
            <a:r>
              <a:rPr dirty="0" smtClean="0"/>
              <a:t> </a:t>
            </a:r>
            <a:r>
              <a:rPr lang="en-CA" dirty="0" smtClean="0"/>
              <a:t>A owners </a:t>
            </a:r>
            <a:r>
              <a:rPr lang="en-CA" dirty="0" smtClean="0"/>
              <a:t>decision </a:t>
            </a:r>
            <a:r>
              <a:rPr lang="en-CA" dirty="0" smtClean="0"/>
              <a:t>to sell is sometimes influenced by others, </a:t>
            </a:r>
            <a:r>
              <a:rPr lang="en-CA" dirty="0" smtClean="0"/>
              <a:t>who </a:t>
            </a:r>
            <a:r>
              <a:rPr lang="en-CA" dirty="0" smtClean="0"/>
              <a:t>might not even be on title. </a:t>
            </a:r>
            <a:r>
              <a:rPr lang="en-CA" dirty="0"/>
              <a:t>M</a:t>
            </a:r>
            <a:r>
              <a:rPr lang="en-CA" dirty="0" smtClean="0"/>
              <a:t>ake sure all decisions makers are at the appointment </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117" name="Rectangle"/>
          <p:cNvSpPr/>
          <p:nvPr/>
        </p:nvSpPr>
        <p:spPr>
          <a:xfrm>
            <a:off x="-42478" y="0"/>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18" name="Point four title goes here"/>
          <p:cNvSpPr txBox="1"/>
          <p:nvPr/>
        </p:nvSpPr>
        <p:spPr>
          <a:xfrm>
            <a:off x="714356" y="5011167"/>
            <a:ext cx="22488973"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Using concessions in negotiations to get offers accepted </a:t>
            </a:r>
          </a:p>
          <a:p>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21" name="Point four title goes here"/>
          <p:cNvSpPr txBox="1"/>
          <p:nvPr/>
        </p:nvSpPr>
        <p:spPr>
          <a:xfrm>
            <a:off x="1794788" y="578619"/>
            <a:ext cx="21386800" cy="199092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Using concessions in negotiations to get offers accepted </a:t>
            </a:r>
          </a:p>
          <a:p>
            <a:endParaRPr dirty="0"/>
          </a:p>
        </p:txBody>
      </p:sp>
      <p:sp>
        <p:nvSpPr>
          <p:cNvPr id="122" name="First discussion point name —  First discussion point explanation and example if necessary.…"/>
          <p:cNvSpPr txBox="1"/>
          <p:nvPr/>
        </p:nvSpPr>
        <p:spPr>
          <a:xfrm>
            <a:off x="1969366" y="2246372"/>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What is a concession?</a:t>
            </a:r>
            <a:r>
              <a:rPr b="1" dirty="0" smtClean="0"/>
              <a:t>— </a:t>
            </a:r>
            <a:r>
              <a:rPr lang="en-CA" dirty="0" smtClean="0"/>
              <a:t>Is a ben</a:t>
            </a:r>
            <a:r>
              <a:rPr lang="en-US" dirty="0" smtClean="0"/>
              <a:t>e</a:t>
            </a:r>
            <a:r>
              <a:rPr lang="en-CA" dirty="0" smtClean="0"/>
              <a:t>fit or discount offered by the buyer or seller to help sell a home and close a deal</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They help “</a:t>
            </a:r>
            <a:r>
              <a:rPr lang="en-CA" b="1" dirty="0" smtClean="0"/>
              <a:t>sweeten</a:t>
            </a:r>
            <a:r>
              <a:rPr lang="en-CA" b="1" dirty="0" smtClean="0"/>
              <a:t>” the deal</a:t>
            </a:r>
            <a:r>
              <a:rPr b="1" dirty="0" smtClean="0"/>
              <a:t>—</a:t>
            </a:r>
            <a:r>
              <a:rPr lang="en-CA" b="1" dirty="0" smtClean="0"/>
              <a:t> </a:t>
            </a:r>
            <a:r>
              <a:rPr lang="en-CA" dirty="0" smtClean="0"/>
              <a:t>Sometimes sellers are on the fence about accepting your offer and giving up a concession will </a:t>
            </a:r>
            <a:r>
              <a:rPr lang="en-CA" dirty="0" smtClean="0"/>
              <a:t>help </a:t>
            </a:r>
            <a:r>
              <a:rPr lang="en-CA" dirty="0" smtClean="0"/>
              <a:t>get the deal </a:t>
            </a:r>
            <a:r>
              <a:rPr lang="en-CA" dirty="0" smtClean="0"/>
              <a:t>done.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Common type of concessions</a:t>
            </a:r>
            <a:r>
              <a:rPr b="1" dirty="0" smtClean="0"/>
              <a:t>— </a:t>
            </a:r>
            <a:r>
              <a:rPr lang="en-CA" dirty="0"/>
              <a:t> </a:t>
            </a:r>
            <a:r>
              <a:rPr lang="en-CA" dirty="0" smtClean="0"/>
              <a:t>Giving the home owner a possession date they want, paying for their moving costs, lawyers costs, paying for junk removal, </a:t>
            </a:r>
            <a:r>
              <a:rPr lang="en-CA" dirty="0" smtClean="0"/>
              <a:t>clean </a:t>
            </a:r>
            <a:r>
              <a:rPr lang="en-CA" dirty="0" smtClean="0"/>
              <a:t>up, </a:t>
            </a:r>
            <a:r>
              <a:rPr lang="en-CA" dirty="0" smtClean="0"/>
              <a:t>etc.</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Proper time to use </a:t>
            </a:r>
            <a:r>
              <a:rPr lang="en-CA" b="1" dirty="0" smtClean="0"/>
              <a:t>concessions</a:t>
            </a:r>
            <a:r>
              <a:rPr b="1" dirty="0" smtClean="0"/>
              <a:t>— </a:t>
            </a:r>
            <a:r>
              <a:rPr dirty="0" smtClean="0"/>
              <a:t> </a:t>
            </a:r>
            <a:r>
              <a:rPr lang="en-CA" dirty="0" smtClean="0"/>
              <a:t>If an owner agrees to take a </a:t>
            </a:r>
            <a:r>
              <a:rPr lang="en-CA" dirty="0" smtClean="0"/>
              <a:t>lower purchase </a:t>
            </a:r>
            <a:r>
              <a:rPr lang="en-CA" dirty="0" smtClean="0"/>
              <a:t>price then they wanted so the numbers work in </a:t>
            </a:r>
            <a:r>
              <a:rPr lang="en-CA" dirty="0" smtClean="0"/>
              <a:t>your f</a:t>
            </a:r>
            <a:r>
              <a:rPr lang="en-CA" dirty="0" smtClean="0"/>
              <a:t>avour offer </a:t>
            </a:r>
            <a:r>
              <a:rPr lang="en-CA" dirty="0" smtClean="0"/>
              <a:t>a concession mentioned above. Again, learning about there wants and needs is going to help you discover this.</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When a seller is being unreasonable</a:t>
            </a:r>
            <a:r>
              <a:rPr b="1" dirty="0" smtClean="0"/>
              <a:t>— </a:t>
            </a:r>
            <a:r>
              <a:rPr dirty="0" smtClean="0"/>
              <a:t> </a:t>
            </a:r>
            <a:r>
              <a:rPr lang="en-CA" dirty="0" smtClean="0"/>
              <a:t>If you have a seller who is playing “hardball” and not willing to budge on price or terms </a:t>
            </a:r>
            <a:r>
              <a:rPr lang="en-US" dirty="0" smtClean="0"/>
              <a:t>I</a:t>
            </a:r>
            <a:r>
              <a:rPr lang="en-CA" dirty="0" smtClean="0"/>
              <a:t> would consider giving up as many </a:t>
            </a:r>
            <a:r>
              <a:rPr lang="en-CA" dirty="0" smtClean="0"/>
              <a:t>concessions </a:t>
            </a:r>
            <a:r>
              <a:rPr lang="en-CA" dirty="0" smtClean="0"/>
              <a:t>to get the deal closed (as long as it still makes sense). A small p</a:t>
            </a:r>
            <a:r>
              <a:rPr lang="en-US" dirty="0" err="1" smtClean="0"/>
              <a:t>iece</a:t>
            </a:r>
            <a:r>
              <a:rPr lang="en-CA" dirty="0" smtClean="0"/>
              <a:t> of the pie is better than no pie at all. </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FF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3302</TotalTime>
  <Words>374</Words>
  <Application>Microsoft Macintosh PowerPoint</Application>
  <PresentationFormat>Custom</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Negotiations in Real Estate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 Goes Here</dc:title>
  <cp:lastModifiedBy>Manjit Rukhra</cp:lastModifiedBy>
  <cp:revision>29</cp:revision>
  <dcterms:modified xsi:type="dcterms:W3CDTF">2019-11-06T19:56:27Z</dcterms:modified>
</cp:coreProperties>
</file>