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70" r:id="rId12"/>
    <p:sldId id="271"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0" d="100"/>
          <a:sy n="50" d="100"/>
        </p:scale>
        <p:origin x="-928" y="-96"/>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1143000" y="685800"/>
            <a:ext cx="4572000" cy="3429000"/>
          </a:xfrm>
          <a:prstGeom prst="rect">
            <a:avLst/>
          </a:prstGeom>
        </p:spPr>
        <p:txBody>
          <a:bodyPr/>
          <a:lstStyle/>
          <a:p>
            <a:endParaRPr/>
          </a:p>
        </p:txBody>
      </p:sp>
      <p:sp>
        <p:nvSpPr>
          <p:cNvPr id="72" name="Shape 7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7665015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Photo - Horizontal">
    <p:spTree>
      <p:nvGrpSpPr>
        <p:cNvPr id="1" name=""/>
        <p:cNvGrpSpPr/>
        <p:nvPr/>
      </p:nvGrpSpPr>
      <p:grpSpPr>
        <a:xfrm>
          <a:off x="0" y="0"/>
          <a:ext cx="0" cy="0"/>
          <a:chOff x="0" y="0"/>
          <a:chExt cx="0" cy="0"/>
        </a:xfrm>
      </p:grpSpPr>
      <p:sp>
        <p:nvSpPr>
          <p:cNvPr id="14" name="YOUR PROGRAM NAME ™"/>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Arial"/>
                <a:ea typeface="Arial"/>
                <a:cs typeface="Arial"/>
                <a:sym typeface="Arial"/>
              </a:defRPr>
            </a:lvl1pPr>
          </a:lstStyle>
          <a:p>
            <a:r>
              <a:t>YOUR PROGRAM NAME ™</a:t>
            </a:r>
          </a:p>
        </p:txBody>
      </p:sp>
      <p:sp>
        <p:nvSpPr>
          <p:cNvPr id="15" name="YOUR LOGO"/>
          <p:cNvSpPr txBox="1"/>
          <p:nvPr/>
        </p:nvSpPr>
        <p:spPr>
          <a:xfrm>
            <a:off x="221475" y="12949595"/>
            <a:ext cx="2483992"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000" b="1">
                <a:solidFill>
                  <a:srgbClr val="000000"/>
                </a:solidFill>
                <a:latin typeface="Helvetica"/>
                <a:ea typeface="Helvetica"/>
                <a:cs typeface="Helvetica"/>
                <a:sym typeface="Helvetica"/>
              </a:defRPr>
            </a:lvl1pPr>
          </a:lstStyle>
          <a:p>
            <a:r>
              <a:t>YOUR LOGO</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30" name="logo_black.png" descr="logo_black.png"/>
          <p:cNvPicPr>
            <a:picLocks noChangeAspect="1"/>
          </p:cNvPicPr>
          <p:nvPr/>
        </p:nvPicPr>
        <p:blipFill>
          <a:blip r:embed="rId2">
            <a:extLst/>
          </a:blip>
          <a:stretch>
            <a:fillRect/>
          </a:stretch>
        </p:blipFill>
        <p:spPr>
          <a:xfrm>
            <a:off x="369248" y="13035472"/>
            <a:ext cx="2188446" cy="442346"/>
          </a:xfrm>
          <a:prstGeom prst="rect">
            <a:avLst/>
          </a:prstGeom>
          <a:ln w="12700">
            <a:miter lim="400000"/>
          </a:ln>
        </p:spPr>
      </p:pic>
      <p:sp>
        <p:nvSpPr>
          <p:cNvPr id="31"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solidFill>
                  <a:srgbClr val="000000"/>
                </a:solidFill>
              </a:defRPr>
            </a:pPr>
            <a:endParaRPr/>
          </a:p>
        </p:txBody>
      </p:sp>
      <p:sp>
        <p:nvSpPr>
          <p:cNvPr id="32" name="Rectangle"/>
          <p:cNvSpPr/>
          <p:nvPr/>
        </p:nvSpPr>
        <p:spPr>
          <a:xfrm>
            <a:off x="-99323" y="-18056"/>
            <a:ext cx="24509713" cy="50451"/>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3" name="Rectangle"/>
          <p:cNvSpPr/>
          <p:nvPr/>
        </p:nvSpPr>
        <p:spPr>
          <a:xfrm>
            <a:off x="-62857" y="13683605"/>
            <a:ext cx="24509713" cy="50450"/>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4" name="Rectangle"/>
          <p:cNvSpPr/>
          <p:nvPr/>
        </p:nvSpPr>
        <p:spPr>
          <a:xfrm>
            <a:off x="24360089" y="-29169"/>
            <a:ext cx="57290" cy="13774337"/>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5" name="Rectangle"/>
          <p:cNvSpPr/>
          <p:nvPr/>
        </p:nvSpPr>
        <p:spPr>
          <a:xfrm>
            <a:off x="-46079" y="-29169"/>
            <a:ext cx="57290" cy="13774337"/>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6" name="Consulting Accelerator™"/>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Copyright Klim Type Foundry"/>
                <a:ea typeface="Copyright Klim Type Foundry"/>
                <a:cs typeface="Copyright Klim Type Foundry"/>
                <a:sym typeface="Copyright Klim Type Foundry"/>
              </a:defRPr>
            </a:lvl1pPr>
          </a:lstStyle>
          <a:p>
            <a:r>
              <a:t>Consulting Accelerator™</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44" name="logo_black.png" descr="logo_black.png"/>
          <p:cNvPicPr>
            <a:picLocks noChangeAspect="1"/>
          </p:cNvPicPr>
          <p:nvPr/>
        </p:nvPicPr>
        <p:blipFill>
          <a:blip r:embed="rId2">
            <a:extLst/>
          </a:blip>
          <a:stretch>
            <a:fillRect/>
          </a:stretch>
        </p:blipFill>
        <p:spPr>
          <a:xfrm>
            <a:off x="369248" y="13035472"/>
            <a:ext cx="2188446" cy="442346"/>
          </a:xfrm>
          <a:prstGeom prst="rect">
            <a:avLst/>
          </a:prstGeom>
          <a:ln w="12700">
            <a:miter lim="400000"/>
          </a:ln>
        </p:spPr>
      </p:pic>
      <p:sp>
        <p:nvSpPr>
          <p:cNvPr id="45"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46" name="Rectangle"/>
          <p:cNvSpPr/>
          <p:nvPr/>
        </p:nvSpPr>
        <p:spPr>
          <a:xfrm>
            <a:off x="-99323" y="-18056"/>
            <a:ext cx="24509713" cy="50451"/>
          </a:xfrm>
          <a:prstGeom prst="rect">
            <a:avLst/>
          </a:prstGeom>
          <a:solidFill>
            <a:srgbClr val="000000"/>
          </a:solidFill>
          <a:ln w="12700">
            <a:miter lim="400000"/>
          </a:ln>
        </p:spPr>
        <p:txBody>
          <a:bodyPr lIns="71437" tIns="71437" rIns="71437" bIns="71437" anchor="ctr"/>
          <a:lstStyle/>
          <a:p>
            <a:pPr>
              <a:defRPr sz="3600"/>
            </a:pPr>
            <a:endParaRPr/>
          </a:p>
        </p:txBody>
      </p:sp>
      <p:sp>
        <p:nvSpPr>
          <p:cNvPr id="47" name="Rectangle"/>
          <p:cNvSpPr/>
          <p:nvPr/>
        </p:nvSpPr>
        <p:spPr>
          <a:xfrm>
            <a:off x="-62857" y="13683605"/>
            <a:ext cx="24509713" cy="50450"/>
          </a:xfrm>
          <a:prstGeom prst="rect">
            <a:avLst/>
          </a:prstGeom>
          <a:solidFill>
            <a:srgbClr val="000000"/>
          </a:solidFill>
          <a:ln w="12700">
            <a:miter lim="400000"/>
          </a:ln>
        </p:spPr>
        <p:txBody>
          <a:bodyPr lIns="71437" tIns="71437" rIns="71437" bIns="71437" anchor="ctr"/>
          <a:lstStyle/>
          <a:p>
            <a:pPr>
              <a:defRPr sz="3600"/>
            </a:pPr>
            <a:endParaRPr/>
          </a:p>
        </p:txBody>
      </p:sp>
      <p:sp>
        <p:nvSpPr>
          <p:cNvPr id="48" name="Rectangle"/>
          <p:cNvSpPr/>
          <p:nvPr/>
        </p:nvSpPr>
        <p:spPr>
          <a:xfrm>
            <a:off x="2436008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49" name="Rectangle"/>
          <p:cNvSpPr/>
          <p:nvPr/>
        </p:nvSpPr>
        <p:spPr>
          <a:xfrm>
            <a:off x="-4607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50" name="Uplevel Consulting™"/>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Copyright Klim Type Foundry"/>
                <a:ea typeface="Copyright Klim Type Foundry"/>
                <a:cs typeface="Copyright Klim Type Foundry"/>
                <a:sym typeface="Copyright Klim Type Foundry"/>
              </a:defRPr>
            </a:lvl1pPr>
          </a:lstStyle>
          <a:p>
            <a:r>
              <a:t>Uplevel Consulting™</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58" name="logo_black.png" descr="logo_black.png"/>
          <p:cNvPicPr>
            <a:picLocks noChangeAspect="1"/>
          </p:cNvPicPr>
          <p:nvPr/>
        </p:nvPicPr>
        <p:blipFill>
          <a:blip r:embed="rId2">
            <a:extLst/>
          </a:blip>
          <a:stretch>
            <a:fillRect/>
          </a:stretch>
        </p:blipFill>
        <p:spPr>
          <a:xfrm>
            <a:off x="369248" y="13035472"/>
            <a:ext cx="2188446" cy="442346"/>
          </a:xfrm>
          <a:prstGeom prst="rect">
            <a:avLst/>
          </a:prstGeom>
          <a:ln w="12700">
            <a:miter lim="400000"/>
          </a:ln>
        </p:spPr>
      </p:pic>
      <p:sp>
        <p:nvSpPr>
          <p:cNvPr id="59"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60" name="Rectangle"/>
          <p:cNvSpPr/>
          <p:nvPr/>
        </p:nvSpPr>
        <p:spPr>
          <a:xfrm>
            <a:off x="-99323" y="-18056"/>
            <a:ext cx="24509713" cy="50451"/>
          </a:xfrm>
          <a:prstGeom prst="rect">
            <a:avLst/>
          </a:prstGeom>
          <a:solidFill>
            <a:srgbClr val="000000"/>
          </a:solidFill>
          <a:ln w="12700">
            <a:miter lim="400000"/>
          </a:ln>
        </p:spPr>
        <p:txBody>
          <a:bodyPr lIns="71437" tIns="71437" rIns="71437" bIns="71437" anchor="ctr"/>
          <a:lstStyle/>
          <a:p>
            <a:pPr>
              <a:defRPr sz="3600"/>
            </a:pPr>
            <a:endParaRPr/>
          </a:p>
        </p:txBody>
      </p:sp>
      <p:sp>
        <p:nvSpPr>
          <p:cNvPr id="61" name="Rectangle"/>
          <p:cNvSpPr/>
          <p:nvPr/>
        </p:nvSpPr>
        <p:spPr>
          <a:xfrm>
            <a:off x="-62857" y="13683605"/>
            <a:ext cx="24509713" cy="50450"/>
          </a:xfrm>
          <a:prstGeom prst="rect">
            <a:avLst/>
          </a:prstGeom>
          <a:solidFill>
            <a:srgbClr val="000000"/>
          </a:solidFill>
          <a:ln w="12700">
            <a:miter lim="400000"/>
          </a:ln>
        </p:spPr>
        <p:txBody>
          <a:bodyPr lIns="71437" tIns="71437" rIns="71437" bIns="71437" anchor="ctr"/>
          <a:lstStyle/>
          <a:p>
            <a:pPr>
              <a:defRPr sz="3600"/>
            </a:pPr>
            <a:endParaRPr/>
          </a:p>
        </p:txBody>
      </p:sp>
      <p:sp>
        <p:nvSpPr>
          <p:cNvPr id="62" name="Rectangle"/>
          <p:cNvSpPr/>
          <p:nvPr/>
        </p:nvSpPr>
        <p:spPr>
          <a:xfrm>
            <a:off x="2436008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63" name="Rectangle"/>
          <p:cNvSpPr/>
          <p:nvPr/>
        </p:nvSpPr>
        <p:spPr>
          <a:xfrm>
            <a:off x="-4607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64" name="Consulting Accelerator™"/>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Copyright Klim Type Foundry"/>
                <a:ea typeface="Copyright Klim Type Foundry"/>
                <a:cs typeface="Copyright Klim Type Foundry"/>
                <a:sym typeface="Copyright Klim Type Foundry"/>
              </a:defRPr>
            </a:lvl1pPr>
          </a:lstStyle>
          <a:p>
            <a:r>
              <a:t>Consulting Accelerator™</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3" name="YOUR PROGRAM NAME ™"/>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Arial"/>
                <a:ea typeface="Arial"/>
                <a:cs typeface="Arial"/>
                <a:sym typeface="Arial"/>
              </a:defRPr>
            </a:lvl1pPr>
          </a:lstStyle>
          <a:p>
            <a:r>
              <a:rPr lang="en-CA" dirty="0" smtClean="0"/>
              <a:t>RAISE</a:t>
            </a:r>
            <a:r>
              <a:rPr lang="en-CA" baseline="0" dirty="0" smtClean="0"/>
              <a:t> PRIVATE FUNDS</a:t>
            </a:r>
            <a:r>
              <a:rPr dirty="0" smtClean="0"/>
              <a:t> </a:t>
            </a:r>
            <a:r>
              <a:rPr dirty="0"/>
              <a:t>™</a:t>
            </a:r>
          </a:p>
        </p:txBody>
      </p:sp>
      <p:sp>
        <p:nvSpPr>
          <p:cNvPr id="4" name="YOUR LOGO"/>
          <p:cNvSpPr txBox="1"/>
          <p:nvPr/>
        </p:nvSpPr>
        <p:spPr>
          <a:xfrm>
            <a:off x="1391335" y="12946666"/>
            <a:ext cx="144269" cy="60593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000" b="1">
                <a:solidFill>
                  <a:srgbClr val="000000"/>
                </a:solidFill>
                <a:latin typeface="Helvetica"/>
                <a:ea typeface="Helvetica"/>
                <a:cs typeface="Helvetica"/>
                <a:sym typeface="Helvetica"/>
              </a:defRPr>
            </a:lvl1pPr>
          </a:lstStyle>
          <a:p>
            <a:endParaRPr dirty="0"/>
          </a:p>
        </p:txBody>
      </p:sp>
      <p:sp>
        <p:nvSpPr>
          <p:cNvPr id="5"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Title Text</a:t>
            </a:r>
          </a:p>
        </p:txBody>
      </p:sp>
      <p:sp>
        <p:nvSpPr>
          <p:cNvPr id="6"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1935814" y="1301948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pic>
        <p:nvPicPr>
          <p:cNvPr id="9" name="Picture 8" descr="RPF logo.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4017" y="12670466"/>
            <a:ext cx="2474636" cy="1045534"/>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608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052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497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1941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2386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2830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3275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3719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4164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43480"/>
          </a:xfrm>
          <a:prstGeom prst="rect">
            <a:avLst/>
          </a:prstGeom>
          <a:ln w="12700" cap="flat">
            <a:noFill/>
            <a:miter lim="400000"/>
          </a:ln>
          <a:effectLst/>
        </p:spPr>
      </p:pic>
      <p:sp>
        <p:nvSpPr>
          <p:cNvPr id="77" name="Rectangle"/>
          <p:cNvSpPr/>
          <p:nvPr/>
        </p:nvSpPr>
        <p:spPr>
          <a:xfrm>
            <a:off x="-42478" y="-1"/>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78" name="Module Title Goes Here"/>
          <p:cNvSpPr txBox="1">
            <a:spLocks noGrp="1"/>
          </p:cNvSpPr>
          <p:nvPr>
            <p:ph type="ctrTitle" idx="4294967295"/>
          </p:nvPr>
        </p:nvSpPr>
        <p:spPr>
          <a:xfrm>
            <a:off x="3836355" y="5513900"/>
            <a:ext cx="17032927" cy="2000250"/>
          </a:xfrm>
          <a:prstGeom prst="rect">
            <a:avLst/>
          </a:prstGeom>
        </p:spPr>
        <p:txBody>
          <a:bodyPr/>
          <a:lstStyle>
            <a:lvl1pPr>
              <a:defRPr sz="5600" b="1">
                <a:latin typeface="Helvetica"/>
                <a:ea typeface="Helvetica"/>
                <a:cs typeface="Helvetica"/>
                <a:sym typeface="Helvetica"/>
              </a:defRPr>
            </a:lvl1pPr>
          </a:lstStyle>
          <a:p>
            <a:r>
              <a:rPr lang="en-CA" dirty="0" smtClean="0"/>
              <a:t>Personal Finance and Understanding Leverage</a:t>
            </a:r>
            <a:endParaRPr dirty="0"/>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21" name="Point four title goes here"/>
          <p:cNvSpPr txBox="1"/>
          <p:nvPr/>
        </p:nvSpPr>
        <p:spPr>
          <a:xfrm>
            <a:off x="4129768" y="1141485"/>
            <a:ext cx="16051532" cy="106759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Protecting yourself using reserve </a:t>
            </a:r>
            <a:r>
              <a:rPr lang="en-US" dirty="0" smtClean="0"/>
              <a:t>funds</a:t>
            </a:r>
            <a:endParaRPr lang="en-US" dirty="0"/>
          </a:p>
        </p:txBody>
      </p:sp>
      <p:sp>
        <p:nvSpPr>
          <p:cNvPr id="122" name="First discussion point name —  First discussion point explanation and example if necessary.…"/>
          <p:cNvSpPr txBox="1"/>
          <p:nvPr/>
        </p:nvSpPr>
        <p:spPr>
          <a:xfrm>
            <a:off x="1969366" y="2912573"/>
            <a:ext cx="21212222" cy="98007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a:t>R</a:t>
            </a:r>
            <a:r>
              <a:rPr lang="en-CA" b="1" dirty="0" smtClean="0"/>
              <a:t>eserve funds with lenders</a:t>
            </a:r>
            <a:r>
              <a:rPr b="1" dirty="0" smtClean="0"/>
              <a:t>—</a:t>
            </a:r>
            <a:r>
              <a:rPr lang="en-CA" b="1" dirty="0" smtClean="0"/>
              <a:t> </a:t>
            </a:r>
            <a:r>
              <a:rPr lang="en-CA" dirty="0" smtClean="0"/>
              <a:t>If you are borrowing money for a project make sure you don</a:t>
            </a:r>
            <a:r>
              <a:rPr lang="mr-IN" dirty="0" smtClean="0"/>
              <a:t>’</a:t>
            </a:r>
            <a:r>
              <a:rPr lang="en-CA" dirty="0" smtClean="0"/>
              <a:t>t borrow from a lender unless you have adequate reserves yourself in case the renovations go over, house doesn't</a:t>
            </a:r>
            <a:r>
              <a:rPr lang="mr-IN" dirty="0" smtClean="0"/>
              <a:t>’</a:t>
            </a:r>
            <a:r>
              <a:rPr lang="en-CA" dirty="0" smtClean="0"/>
              <a:t> sell on time, you have to drop the price etc. Y</a:t>
            </a:r>
            <a:r>
              <a:rPr lang="en-US" dirty="0" smtClean="0"/>
              <a:t>o</a:t>
            </a:r>
            <a:r>
              <a:rPr lang="en-CA" dirty="0" smtClean="0"/>
              <a:t>u don</a:t>
            </a:r>
            <a:r>
              <a:rPr lang="mr-IN" dirty="0" smtClean="0"/>
              <a:t>’</a:t>
            </a:r>
            <a:r>
              <a:rPr lang="en-CA" dirty="0" smtClean="0"/>
              <a:t>t want to get caught borrowing from your lines of credit or taking out a loan to pay back your lender.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Reserve funds with partners</a:t>
            </a:r>
            <a:r>
              <a:rPr b="1" dirty="0" smtClean="0"/>
              <a:t>— </a:t>
            </a:r>
            <a:r>
              <a:rPr lang="en-CA" dirty="0" smtClean="0"/>
              <a:t>If you are renting a property make sure you don</a:t>
            </a:r>
            <a:r>
              <a:rPr lang="mr-IN" dirty="0" smtClean="0"/>
              <a:t>’</a:t>
            </a:r>
            <a:r>
              <a:rPr lang="en-CA" dirty="0" smtClean="0"/>
              <a:t>t purchase a property with a partner if they or you aren't committing to depositing a minimum of $5,000 into a reserve fund on top of closing, renovations and purchase price.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Being over leveraged</a:t>
            </a:r>
            <a:r>
              <a:rPr b="1" dirty="0" smtClean="0"/>
              <a:t>— </a:t>
            </a:r>
            <a:r>
              <a:rPr dirty="0" smtClean="0"/>
              <a:t> </a:t>
            </a:r>
            <a:r>
              <a:rPr lang="en-CA" dirty="0" smtClean="0"/>
              <a:t>Be careful to not bite off more then you can chew. It is easy to get caught up in all the excit</a:t>
            </a:r>
            <a:r>
              <a:rPr lang="en-US" dirty="0" smtClean="0"/>
              <a:t>e</a:t>
            </a:r>
            <a:r>
              <a:rPr lang="en-CA" dirty="0" err="1" smtClean="0"/>
              <a:t>ment</a:t>
            </a:r>
            <a:r>
              <a:rPr lang="en-CA" dirty="0" smtClean="0"/>
              <a:t> of raising money and buying deals that you can become very over leveraged. If a few properties don</a:t>
            </a:r>
            <a:r>
              <a:rPr lang="mr-IN" dirty="0" smtClean="0"/>
              <a:t>’</a:t>
            </a:r>
            <a:r>
              <a:rPr lang="en-CA" dirty="0" smtClean="0"/>
              <a:t>t sell or rent on time that can put you in a awkward position especially working with borrowed funds.</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The “Golden Rule”</a:t>
            </a:r>
            <a:r>
              <a:rPr b="1" dirty="0" smtClean="0"/>
              <a:t>— </a:t>
            </a:r>
            <a:r>
              <a:rPr lang="en-CA" dirty="0" smtClean="0"/>
              <a:t>”Rule number one, never lose money. Rule number two; never forget rule number one”~ Warren Buffet </a:t>
            </a:r>
            <a:endParaRPr dirty="0"/>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45" name="Here’s your action items"/>
          <p:cNvSpPr txBox="1"/>
          <p:nvPr/>
        </p:nvSpPr>
        <p:spPr>
          <a:xfrm>
            <a:off x="4129768" y="1680446"/>
            <a:ext cx="16051532" cy="1057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dirty="0"/>
              <a:t>Here’s your action items</a:t>
            </a:r>
          </a:p>
        </p:txBody>
      </p:sp>
      <p:sp>
        <p:nvSpPr>
          <p:cNvPr id="146" name="Action item one name — Explain what it is here.…"/>
          <p:cNvSpPr txBox="1"/>
          <p:nvPr/>
        </p:nvSpPr>
        <p:spPr>
          <a:xfrm>
            <a:off x="2287910" y="4637892"/>
            <a:ext cx="19735248" cy="218328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521368" indent="-521368" algn="l">
              <a:lnSpc>
                <a:spcPct val="150000"/>
              </a:lnSpc>
              <a:buSzPct val="100000"/>
              <a:buAutoNum type="arabicPeriod"/>
              <a:defRPr sz="3000" b="1">
                <a:solidFill>
                  <a:srgbClr val="53585F"/>
                </a:solidFill>
                <a:latin typeface="Arial"/>
                <a:ea typeface="Arial"/>
                <a:cs typeface="Arial"/>
                <a:sym typeface="Arial"/>
              </a:defRPr>
            </a:pPr>
            <a:r>
              <a:rPr lang="en-CA" dirty="0" smtClean="0">
                <a:solidFill>
                  <a:schemeClr val="tx2">
                    <a:lumMod val="10000"/>
                  </a:schemeClr>
                </a:solidFill>
              </a:rPr>
              <a:t>Bookkeeping for JV partners</a:t>
            </a:r>
            <a:r>
              <a:rPr dirty="0" smtClean="0">
                <a:solidFill>
                  <a:schemeClr val="tx2">
                    <a:lumMod val="10000"/>
                  </a:schemeClr>
                </a:solidFill>
              </a:rPr>
              <a:t>— </a:t>
            </a:r>
            <a:r>
              <a:rPr lang="en-CA" dirty="0" smtClean="0"/>
              <a:t>Download this document in the resources tab and use it for your rental property business and share with your partners on Google drive.  </a:t>
            </a:r>
            <a:r>
              <a:rPr dirty="0"/>
              <a:t/>
            </a:r>
            <a:br>
              <a:rPr dirty="0"/>
            </a:br>
            <a:endParaRPr dirty="0"/>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49" name="Motivating message to inspire  action goes here"/>
          <p:cNvSpPr txBox="1"/>
          <p:nvPr/>
        </p:nvSpPr>
        <p:spPr>
          <a:xfrm>
            <a:off x="4166234" y="4200543"/>
            <a:ext cx="16051532" cy="531491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5600" b="1">
                <a:solidFill>
                  <a:srgbClr val="000000"/>
                </a:solidFill>
                <a:latin typeface="Helvetica"/>
                <a:ea typeface="Helvetica"/>
                <a:cs typeface="Helvetica"/>
                <a:sym typeface="Helvetica"/>
              </a:defRPr>
            </a:pPr>
            <a:r>
              <a:rPr lang="en-CA" dirty="0" smtClean="0"/>
              <a:t>“Good personal finance involves identifying what you want in your life, both now and in the future and creating a plan to fund all of those things”</a:t>
            </a:r>
          </a:p>
          <a:p>
            <a:pPr>
              <a:defRPr sz="5600" b="1">
                <a:solidFill>
                  <a:srgbClr val="000000"/>
                </a:solidFill>
                <a:latin typeface="Helvetica"/>
                <a:ea typeface="Helvetica"/>
                <a:cs typeface="Helvetica"/>
                <a:sym typeface="Helvetica"/>
              </a:defRPr>
            </a:pPr>
            <a:endParaRPr lang="en-CA" dirty="0"/>
          </a:p>
          <a:p>
            <a:pPr>
              <a:defRPr sz="5600" b="1">
                <a:solidFill>
                  <a:srgbClr val="000000"/>
                </a:solidFill>
                <a:latin typeface="Helvetica"/>
                <a:ea typeface="Helvetica"/>
                <a:cs typeface="Helvetica"/>
                <a:sym typeface="Helvetica"/>
              </a:defRPr>
            </a:pPr>
            <a:r>
              <a:rPr lang="en-CA" dirty="0" smtClean="0"/>
              <a:t>That plan is Real Estate Investing!</a:t>
            </a:r>
            <a:endParaRPr dirty="0"/>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81" name="Here’s what we’re going to cover"/>
          <p:cNvSpPr txBox="1"/>
          <p:nvPr/>
        </p:nvSpPr>
        <p:spPr>
          <a:xfrm>
            <a:off x="3303910" y="1675285"/>
            <a:ext cx="17893390" cy="106759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a:t>Personal Finance and Understanding Leverage</a:t>
            </a:r>
            <a:endParaRPr dirty="0"/>
          </a:p>
        </p:txBody>
      </p:sp>
      <p:sp>
        <p:nvSpPr>
          <p:cNvPr id="82" name="Point one…"/>
          <p:cNvSpPr txBox="1"/>
          <p:nvPr/>
        </p:nvSpPr>
        <p:spPr>
          <a:xfrm>
            <a:off x="2287910" y="4637892"/>
            <a:ext cx="19735248" cy="58535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20000"/>
              </a:lnSpc>
              <a:buSzPct val="75000"/>
              <a:buChar char="•"/>
              <a:defRPr sz="3000">
                <a:solidFill>
                  <a:srgbClr val="53585F"/>
                </a:solidFill>
                <a:latin typeface="Arial"/>
                <a:ea typeface="Arial"/>
                <a:cs typeface="Arial"/>
                <a:sym typeface="Arial"/>
              </a:defRPr>
            </a:pPr>
            <a:r>
              <a:rPr sz="4000" dirty="0" smtClean="0"/>
              <a:t>P</a:t>
            </a:r>
            <a:r>
              <a:rPr lang="en-CA" sz="4000" dirty="0" err="1" smtClean="0"/>
              <a:t>ersonal</a:t>
            </a:r>
            <a:r>
              <a:rPr lang="en-CA" sz="4000" dirty="0" smtClean="0"/>
              <a:t> Finance 101</a:t>
            </a:r>
            <a:r>
              <a:rPr sz="4000" dirty="0"/>
              <a:t/>
            </a:r>
            <a:br>
              <a:rPr sz="4000" dirty="0"/>
            </a:br>
            <a:endParaRPr sz="4000" dirty="0"/>
          </a:p>
          <a:p>
            <a:pPr marL="304131" indent="-304131" algn="l">
              <a:lnSpc>
                <a:spcPct val="120000"/>
              </a:lnSpc>
              <a:buSzPct val="75000"/>
              <a:buChar char="•"/>
              <a:defRPr sz="3000">
                <a:solidFill>
                  <a:srgbClr val="53585F"/>
                </a:solidFill>
                <a:latin typeface="Arial"/>
                <a:ea typeface="Arial"/>
                <a:cs typeface="Arial"/>
                <a:sym typeface="Arial"/>
              </a:defRPr>
            </a:pPr>
            <a:r>
              <a:rPr lang="en-CA" sz="4000" dirty="0" smtClean="0"/>
              <a:t>Managing your partner or lenders money </a:t>
            </a:r>
            <a:r>
              <a:rPr sz="4000" dirty="0"/>
              <a:t/>
            </a:r>
            <a:br>
              <a:rPr sz="4000" dirty="0"/>
            </a:br>
            <a:endParaRPr sz="4000" dirty="0"/>
          </a:p>
          <a:p>
            <a:pPr marL="304131" indent="-304131" algn="l">
              <a:lnSpc>
                <a:spcPct val="120000"/>
              </a:lnSpc>
              <a:buSzPct val="75000"/>
              <a:buChar char="•"/>
              <a:defRPr sz="3000">
                <a:solidFill>
                  <a:srgbClr val="53585F"/>
                </a:solidFill>
                <a:latin typeface="Arial"/>
                <a:ea typeface="Arial"/>
                <a:cs typeface="Arial"/>
                <a:sym typeface="Arial"/>
              </a:defRPr>
            </a:pPr>
            <a:r>
              <a:rPr lang="en-CA" sz="4000" dirty="0" smtClean="0"/>
              <a:t>Using leverage as a wealth building tool</a:t>
            </a:r>
            <a:r>
              <a:rPr sz="4000" dirty="0"/>
              <a:t/>
            </a:r>
            <a:br>
              <a:rPr sz="4000" dirty="0"/>
            </a:br>
            <a:endParaRPr sz="4000" dirty="0"/>
          </a:p>
          <a:p>
            <a:pPr marL="304131" indent="-304131" algn="l">
              <a:lnSpc>
                <a:spcPct val="120000"/>
              </a:lnSpc>
              <a:buSzPct val="75000"/>
              <a:buChar char="•"/>
              <a:defRPr sz="3000">
                <a:solidFill>
                  <a:srgbClr val="53585F"/>
                </a:solidFill>
                <a:latin typeface="Arial"/>
                <a:ea typeface="Arial"/>
                <a:cs typeface="Arial"/>
                <a:sym typeface="Arial"/>
              </a:defRPr>
            </a:pPr>
            <a:r>
              <a:rPr lang="en-CA" sz="4000" dirty="0" smtClean="0"/>
              <a:t>Protecting yourself using reserve funds</a:t>
            </a:r>
            <a:r>
              <a:rPr dirty="0"/>
              <a:t/>
            </a:r>
            <a:br>
              <a:rPr dirty="0"/>
            </a:br>
            <a:endParaRPr dirty="0"/>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480"/>
            <a:ext cx="24384001" cy="13743480"/>
          </a:xfrm>
          <a:prstGeom prst="rect">
            <a:avLst/>
          </a:prstGeom>
          <a:ln w="12700" cap="flat">
            <a:noFill/>
            <a:miter lim="400000"/>
          </a:ln>
          <a:effectLst/>
        </p:spPr>
      </p:pic>
      <p:sp>
        <p:nvSpPr>
          <p:cNvPr id="87" name="Rectangle"/>
          <p:cNvSpPr/>
          <p:nvPr/>
        </p:nvSpPr>
        <p:spPr>
          <a:xfrm>
            <a:off x="0" y="-27480"/>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88" name="Point one title goes here"/>
          <p:cNvSpPr txBox="1"/>
          <p:nvPr/>
        </p:nvSpPr>
        <p:spPr>
          <a:xfrm>
            <a:off x="5076763" y="5857875"/>
            <a:ext cx="14230474"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fi-FI" sz="6000" dirty="0"/>
              <a:t>Personal Finance 101</a:t>
            </a:r>
            <a:endParaRPr dirty="0"/>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91" name="Point one title goes here"/>
          <p:cNvSpPr txBox="1"/>
          <p:nvPr/>
        </p:nvSpPr>
        <p:spPr>
          <a:xfrm>
            <a:off x="4129768" y="811285"/>
            <a:ext cx="16051532" cy="106759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fi-FI" dirty="0"/>
              <a:t>Personal Finance 101</a:t>
            </a:r>
            <a:endParaRPr dirty="0"/>
          </a:p>
        </p:txBody>
      </p:sp>
      <p:sp>
        <p:nvSpPr>
          <p:cNvPr id="92" name="First discussion point name —  First discussion point explanation and example if necessary.…"/>
          <p:cNvSpPr txBox="1"/>
          <p:nvPr/>
        </p:nvSpPr>
        <p:spPr>
          <a:xfrm>
            <a:off x="1791566" y="2125173"/>
            <a:ext cx="21212222" cy="1049325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Having your house in order</a:t>
            </a:r>
            <a:r>
              <a:rPr b="1" dirty="0" smtClean="0"/>
              <a:t>—</a:t>
            </a:r>
            <a:r>
              <a:rPr lang="en-CA" b="1" dirty="0" smtClean="0"/>
              <a:t> “</a:t>
            </a:r>
            <a:r>
              <a:rPr lang="en-CA" dirty="0" smtClean="0"/>
              <a:t>How you do anything is how you do everything</a:t>
            </a:r>
            <a:r>
              <a:rPr lang="en-CA" b="1" dirty="0" smtClean="0"/>
              <a:t>”</a:t>
            </a:r>
            <a:r>
              <a:rPr lang="en-CA" dirty="0" smtClean="0"/>
              <a:t>~ T Harv Eker. One of the key indicators to your success in business and managing your investors money is how you manage your own money.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Paying off debt</a:t>
            </a:r>
            <a:r>
              <a:rPr b="1" dirty="0" smtClean="0"/>
              <a:t>— </a:t>
            </a:r>
            <a:r>
              <a:rPr dirty="0" smtClean="0"/>
              <a:t> </a:t>
            </a:r>
            <a:r>
              <a:rPr lang="en-CA" dirty="0" smtClean="0"/>
              <a:t>Make a decision to pay off all debt (except the mortgage). Car loans, student loans, credit cards, etc. Make a list of all your debts starting with the smallest amount to the largest and start knocking down your smallest loan amount first then work towards the others. Always make your minimum payment on all loans and credit cards</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Have an emergency fund</a:t>
            </a:r>
            <a:r>
              <a:rPr b="1" dirty="0" smtClean="0"/>
              <a:t>— </a:t>
            </a:r>
            <a:r>
              <a:rPr dirty="0" smtClean="0"/>
              <a:t> </a:t>
            </a:r>
            <a:r>
              <a:rPr lang="en-CA" dirty="0" smtClean="0"/>
              <a:t>Make a list of all your monthly house hold expenses including your mortgage, car, lines of credit card, groceries, gas etc. Then multiple this number by 6 and save this amount in a side account for an “emergency”</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Stay away from debt</a:t>
            </a:r>
            <a:r>
              <a:rPr b="1" dirty="0" smtClean="0"/>
              <a:t>— </a:t>
            </a:r>
            <a:r>
              <a:rPr lang="en-CA" dirty="0" smtClean="0"/>
              <a:t>Make a decis</a:t>
            </a:r>
            <a:r>
              <a:rPr lang="en-US" dirty="0" err="1" smtClean="0"/>
              <a:t>i</a:t>
            </a:r>
            <a:r>
              <a:rPr lang="en-CA" dirty="0" smtClean="0"/>
              <a:t>on to stay away from consumer debt as much as possible. Borrowing to flip, build or rent a property is different as this is considered “good debt” because your using the debt as a tool to build wealth.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a:t>D</a:t>
            </a:r>
            <a:r>
              <a:rPr lang="en-CA" b="1" dirty="0" smtClean="0"/>
              <a:t>on</a:t>
            </a:r>
            <a:r>
              <a:rPr lang="mr-IN" b="1" dirty="0" smtClean="0"/>
              <a:t>’</a:t>
            </a:r>
            <a:r>
              <a:rPr lang="en-CA" b="1" dirty="0" smtClean="0"/>
              <a:t>t have funds, don</a:t>
            </a:r>
            <a:r>
              <a:rPr lang="mr-IN" b="1" dirty="0" smtClean="0"/>
              <a:t>’</a:t>
            </a:r>
            <a:r>
              <a:rPr lang="en-CA" b="1" dirty="0" smtClean="0"/>
              <a:t>t buy </a:t>
            </a:r>
            <a:r>
              <a:rPr b="1" dirty="0" smtClean="0"/>
              <a:t>— </a:t>
            </a:r>
            <a:r>
              <a:rPr lang="en-CA" dirty="0" smtClean="0"/>
              <a:t>If you are looking to make a purchase on a item, car, TV or similar item and don</a:t>
            </a:r>
            <a:r>
              <a:rPr lang="mr-IN" dirty="0" smtClean="0"/>
              <a:t>’</a:t>
            </a:r>
            <a:r>
              <a:rPr lang="en-CA" dirty="0" smtClean="0"/>
              <a:t>t have the funds saved to make the purchase don</a:t>
            </a:r>
            <a:r>
              <a:rPr lang="mr-IN" dirty="0" smtClean="0"/>
              <a:t>’</a:t>
            </a:r>
            <a:r>
              <a:rPr lang="en-CA" dirty="0" smtClean="0"/>
              <a:t>t buy it on credit. This is the trap of borrowing you want to stay away from.</a:t>
            </a:r>
            <a:endParaRPr dirty="0"/>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426478" cy="13716000"/>
          </a:xfrm>
          <a:prstGeom prst="rect">
            <a:avLst/>
          </a:prstGeom>
          <a:ln w="12700" cap="flat">
            <a:noFill/>
            <a:miter lim="400000"/>
          </a:ln>
          <a:effectLst/>
        </p:spPr>
      </p:pic>
      <p:sp>
        <p:nvSpPr>
          <p:cNvPr id="97" name="Rectangle"/>
          <p:cNvSpPr/>
          <p:nvPr/>
        </p:nvSpPr>
        <p:spPr>
          <a:xfrm>
            <a:off x="0" y="25400"/>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98" name="Point two title goes here"/>
          <p:cNvSpPr txBox="1"/>
          <p:nvPr/>
        </p:nvSpPr>
        <p:spPr>
          <a:xfrm>
            <a:off x="3995100" y="5328683"/>
            <a:ext cx="16396899"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sz="6000" dirty="0"/>
              <a:t>Managing your partner or lenders money </a:t>
            </a:r>
            <a:endParaRPr dirty="0"/>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01" name="Point two title goes here"/>
          <p:cNvSpPr txBox="1"/>
          <p:nvPr/>
        </p:nvSpPr>
        <p:spPr>
          <a:xfrm>
            <a:off x="4129768" y="1345085"/>
            <a:ext cx="16051532" cy="106759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a:t>Managing your partner or lenders money </a:t>
            </a:r>
            <a:endParaRPr dirty="0"/>
          </a:p>
        </p:txBody>
      </p:sp>
      <p:sp>
        <p:nvSpPr>
          <p:cNvPr id="102" name="First discussion point name —  First discussion point explanation and example if necessary.…"/>
          <p:cNvSpPr txBox="1"/>
          <p:nvPr/>
        </p:nvSpPr>
        <p:spPr>
          <a:xfrm>
            <a:off x="1969366" y="3293573"/>
            <a:ext cx="21212222" cy="91082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Treat it like your own</a:t>
            </a:r>
            <a:r>
              <a:rPr b="1" dirty="0" smtClean="0"/>
              <a:t>— </a:t>
            </a:r>
            <a:r>
              <a:rPr lang="en-CA" dirty="0" smtClean="0"/>
              <a:t>This is why we rec</a:t>
            </a:r>
            <a:r>
              <a:rPr lang="en-US" dirty="0" err="1" smtClean="0"/>
              <a:t>om</a:t>
            </a:r>
            <a:r>
              <a:rPr lang="en-CA" dirty="0" smtClean="0"/>
              <a:t>mend having your personal finances in order and being strict with using debt. The more disciplined you are with your own money the better you will be with working with partner/lender money</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Bookkeeping</a:t>
            </a:r>
            <a:r>
              <a:rPr lang="en-US" b="1" dirty="0" smtClean="0"/>
              <a:t>— </a:t>
            </a:r>
            <a:r>
              <a:rPr lang="en-US" dirty="0" smtClean="0"/>
              <a:t>Do the monthly bookkeeping on excel sheet for your rentals and share this excel sheet on </a:t>
            </a:r>
            <a:r>
              <a:rPr lang="en-US" dirty="0"/>
              <a:t>G</a:t>
            </a:r>
            <a:r>
              <a:rPr lang="en-US" dirty="0" smtClean="0"/>
              <a:t>oogle drive.  </a:t>
            </a:r>
            <a:endParaRPr lang="en-CA" b="1" dirty="0" smtClean="0"/>
          </a:p>
          <a:p>
            <a:pPr marL="304131" indent="-304131" algn="l">
              <a:lnSpc>
                <a:spcPct val="150000"/>
              </a:lnSpc>
              <a:buSzPct val="75000"/>
              <a:buChar char="•"/>
              <a:defRPr sz="3000">
                <a:solidFill>
                  <a:srgbClr val="53585F"/>
                </a:solidFill>
                <a:latin typeface="Arial"/>
                <a:ea typeface="Arial"/>
                <a:cs typeface="Arial"/>
                <a:sym typeface="Arial"/>
              </a:defRPr>
            </a:pPr>
            <a:endParaRPr lang="en-CA"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Having open communication</a:t>
            </a:r>
            <a:r>
              <a:rPr b="1" dirty="0" smtClean="0"/>
              <a:t>— </a:t>
            </a:r>
            <a:r>
              <a:rPr lang="en-CA" dirty="0" smtClean="0"/>
              <a:t>The better your communication with your lender/partners about your project, management, renovation and sale is going the more comfortable they are going to be working with you in the future.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Being transparent</a:t>
            </a:r>
            <a:r>
              <a:rPr b="1" dirty="0" smtClean="0"/>
              <a:t>— </a:t>
            </a:r>
            <a:r>
              <a:rPr lang="en-CA" dirty="0" smtClean="0"/>
              <a:t>Share one bank account per partner, per property. This is where all income and expenses will be handled. Y</a:t>
            </a:r>
            <a:r>
              <a:rPr lang="en-US" dirty="0" smtClean="0"/>
              <a:t>o</a:t>
            </a:r>
            <a:r>
              <a:rPr lang="en-CA" dirty="0" err="1" smtClean="0"/>
              <a:t>ur</a:t>
            </a:r>
            <a:r>
              <a:rPr lang="en-CA" dirty="0" smtClean="0"/>
              <a:t> JV partner will be able to see where the money is being spent on a day to day basis. </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Being relational</a:t>
            </a:r>
            <a:r>
              <a:rPr b="1" dirty="0" smtClean="0"/>
              <a:t>— </a:t>
            </a:r>
            <a:r>
              <a:rPr dirty="0" smtClean="0"/>
              <a:t> </a:t>
            </a:r>
            <a:r>
              <a:rPr lang="en-CA" dirty="0" smtClean="0"/>
              <a:t>Working in business and with lender/partners can sometimes become “transactional”. You want to be in regular communication with you partners. Sometimes meeting for coffee and lunch helps build a long term relationship. </a:t>
            </a:r>
            <a:endParaRPr dirty="0"/>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80"/>
            <a:ext cx="24384000" cy="13743480"/>
          </a:xfrm>
          <a:prstGeom prst="rect">
            <a:avLst/>
          </a:prstGeom>
          <a:ln w="12700" cap="flat">
            <a:noFill/>
            <a:miter lim="400000"/>
          </a:ln>
          <a:effectLst/>
        </p:spPr>
      </p:pic>
      <p:sp>
        <p:nvSpPr>
          <p:cNvPr id="107" name="Rectangle"/>
          <p:cNvSpPr/>
          <p:nvPr/>
        </p:nvSpPr>
        <p:spPr>
          <a:xfrm>
            <a:off x="-42478" y="-27480"/>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108" name="Point three title goes here"/>
          <p:cNvSpPr txBox="1"/>
          <p:nvPr/>
        </p:nvSpPr>
        <p:spPr>
          <a:xfrm>
            <a:off x="3386575" y="5381602"/>
            <a:ext cx="16608560"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sz="6000" dirty="0"/>
              <a:t>Using leverage as a wealth building tool</a:t>
            </a:r>
            <a:endParaRPr dirty="0"/>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11" name="Point three title goes here"/>
          <p:cNvSpPr txBox="1"/>
          <p:nvPr/>
        </p:nvSpPr>
        <p:spPr>
          <a:xfrm>
            <a:off x="4129768" y="1151808"/>
            <a:ext cx="16051532" cy="1057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Using leverage as a wealth building tool</a:t>
            </a:r>
          </a:p>
        </p:txBody>
      </p:sp>
      <p:sp>
        <p:nvSpPr>
          <p:cNvPr id="112" name="First discussion point name —  First discussion point explanation and example if necessary.…"/>
          <p:cNvSpPr txBox="1"/>
          <p:nvPr/>
        </p:nvSpPr>
        <p:spPr>
          <a:xfrm>
            <a:off x="1969366" y="3285118"/>
            <a:ext cx="21212222" cy="772326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What is leverage</a:t>
            </a:r>
            <a:r>
              <a:rPr b="1" dirty="0" smtClean="0"/>
              <a:t>— </a:t>
            </a:r>
            <a:r>
              <a:rPr dirty="0" smtClean="0"/>
              <a:t> </a:t>
            </a:r>
            <a:r>
              <a:rPr lang="en-CA" dirty="0" smtClean="0"/>
              <a:t>Use borrowed capital for an investment expecting the profits made to be greater then the interest payable. Use (something) to maximum advantage.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Using leverage</a:t>
            </a:r>
            <a:r>
              <a:rPr b="1" dirty="0" smtClean="0"/>
              <a:t>— </a:t>
            </a:r>
            <a:r>
              <a:rPr lang="en-CA" dirty="0" smtClean="0"/>
              <a:t>Borrowing funds responsibly is one of the best ways to build wealth using real estate as the vehicle. What other investment out there can you put down a minimum of 5-20% and have a bank, lender or partner provide the rest.</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Leveraging OPM</a:t>
            </a:r>
            <a:r>
              <a:rPr b="1" dirty="0" smtClean="0"/>
              <a:t>— </a:t>
            </a:r>
            <a:r>
              <a:rPr dirty="0" smtClean="0"/>
              <a:t> </a:t>
            </a:r>
            <a:r>
              <a:rPr lang="en-CA" dirty="0" smtClean="0"/>
              <a:t>Instead of buying properties with lender/partner capital all cash you can leverage there money towards more purchases for your real estate business. Maximize what you have to work with in the beginning.  </a:t>
            </a:r>
            <a:r>
              <a:rPr b="1" dirty="0"/>
              <a:t/>
            </a:r>
            <a:br>
              <a:rPr b="1" dirty="0"/>
            </a:br>
            <a:r>
              <a:rPr dirty="0"/>
              <a:t/>
            </a:r>
            <a:br>
              <a:rPr dirty="0"/>
            </a:br>
            <a:endParaRPr dirty="0"/>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43480"/>
          </a:xfrm>
          <a:prstGeom prst="rect">
            <a:avLst/>
          </a:prstGeom>
          <a:ln w="12700" cap="flat">
            <a:noFill/>
            <a:miter lim="400000"/>
          </a:ln>
          <a:effectLst/>
        </p:spPr>
      </p:pic>
      <p:sp>
        <p:nvSpPr>
          <p:cNvPr id="117" name="Rectangle"/>
          <p:cNvSpPr/>
          <p:nvPr/>
        </p:nvSpPr>
        <p:spPr>
          <a:xfrm>
            <a:off x="0" y="-2"/>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118" name="Point four title goes here"/>
          <p:cNvSpPr txBox="1"/>
          <p:nvPr/>
        </p:nvSpPr>
        <p:spPr>
          <a:xfrm>
            <a:off x="3730524" y="5090546"/>
            <a:ext cx="16449815"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sz="6000" dirty="0"/>
              <a:t>Protecting yourself using reserve funds</a:t>
            </a:r>
            <a:endParaRPr dirty="0"/>
          </a:p>
        </p:txBody>
      </p:sp>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FF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285</TotalTime>
  <Words>317</Words>
  <Application>Microsoft Macintosh PowerPoint</Application>
  <PresentationFormat>Custom</PresentationFormat>
  <Paragraphs>37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Black</vt:lpstr>
      <vt:lpstr>Personal Finance and Understanding Leverage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 Goes Here</dc:title>
  <cp:lastModifiedBy>Manjit Rukhra</cp:lastModifiedBy>
  <cp:revision>20</cp:revision>
  <dcterms:modified xsi:type="dcterms:W3CDTF">2019-12-04T17:27:43Z</dcterms:modified>
</cp:coreProperties>
</file>